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ABCF359C-E9D4-4BF5-8F44-DADC8477FF97}"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BCF359C-E9D4-4BF5-8F44-DADC8477FF97}"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BCF359C-E9D4-4BF5-8F44-DADC8477FF97}"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BCF359C-E9D4-4BF5-8F44-DADC8477FF97}"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BCF359C-E9D4-4BF5-8F44-DADC8477FF97}" type="datetimeFigureOut">
              <a:rPr lang="nl-NL" smtClean="0"/>
              <a:t>28-4-2016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BCF359C-E9D4-4BF5-8F44-DADC8477FF97}" type="datetimeFigureOut">
              <a:rPr lang="nl-NL" smtClean="0"/>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BCF359C-E9D4-4BF5-8F44-DADC8477FF97}" type="datetimeFigureOut">
              <a:rPr lang="nl-NL" smtClean="0"/>
              <a:t>28-4-2016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BCF359C-E9D4-4BF5-8F44-DADC8477FF97}" type="datetimeFigureOut">
              <a:rPr lang="nl-NL" smtClean="0"/>
              <a:t>28-4-2016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BCF359C-E9D4-4BF5-8F44-DADC8477FF97}" type="datetimeFigureOut">
              <a:rPr lang="nl-NL" smtClean="0"/>
              <a:t>28-4-2016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BCF359C-E9D4-4BF5-8F44-DADC8477FF97}" type="datetimeFigureOut">
              <a:rPr lang="nl-NL" smtClean="0"/>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BCF359C-E9D4-4BF5-8F44-DADC8477FF97}" type="datetimeFigureOut">
              <a:rPr lang="nl-NL" smtClean="0"/>
              <a:t>28-4-2016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C09CEB5-5A75-4CAF-9790-01500C639ED2}"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F359C-E9D4-4BF5-8F44-DADC8477FF97}" type="datetimeFigureOut">
              <a:rPr lang="nl-NL" smtClean="0"/>
              <a:t>28-4-2016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9CEB5-5A75-4CAF-9790-01500C639ED2}"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4.bp.blogspot.com/-Qb9PPkP4Mkk/Um0LmQtHAwI/AAAAAAAALPk/yH-zTxkpYao/s1600/_Anloo,+Boswachterij_131026-008.jpg" TargetMode="Externa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Hoofdstuk </a:t>
            </a:r>
            <a:r>
              <a:rPr lang="nl-NL" dirty="0" smtClean="0"/>
              <a:t>3</a:t>
            </a:r>
            <a:br>
              <a:rPr lang="nl-NL" dirty="0" smtClean="0"/>
            </a:br>
            <a:r>
              <a:rPr lang="nl-NL" dirty="0" smtClean="0"/>
              <a:t>De tijd van monniken en ridders</a:t>
            </a:r>
            <a:endParaRPr lang="nl-NL" dirty="0"/>
          </a:p>
        </p:txBody>
      </p:sp>
      <p:sp>
        <p:nvSpPr>
          <p:cNvPr id="3" name="Ondertitel 2"/>
          <p:cNvSpPr>
            <a:spLocks noGrp="1"/>
          </p:cNvSpPr>
          <p:nvPr>
            <p:ph type="subTitle" idx="1"/>
          </p:nvPr>
        </p:nvSpPr>
        <p:spPr/>
        <p:txBody>
          <a:bodyPr/>
          <a:lstStyle/>
          <a:p>
            <a:r>
              <a:rPr lang="nl-NL" dirty="0" smtClean="0"/>
              <a:t>Paragraaf 3.1</a:t>
            </a:r>
          </a:p>
          <a:p>
            <a:r>
              <a:rPr lang="nl-NL" dirty="0" smtClean="0"/>
              <a:t>‘Hofstelsel en horigheid’ </a:t>
            </a:r>
            <a:endParaRPr lang="nl-NL" dirty="0"/>
          </a:p>
        </p:txBody>
      </p:sp>
      <p:sp>
        <p:nvSpPr>
          <p:cNvPr id="4" name="Ovale toelichting 3"/>
          <p:cNvSpPr/>
          <p:nvPr/>
        </p:nvSpPr>
        <p:spPr>
          <a:xfrm>
            <a:off x="5868144" y="475382"/>
            <a:ext cx="2592288" cy="1729482"/>
          </a:xfrm>
          <a:prstGeom prst="wedgeEllipseCallout">
            <a:avLst>
              <a:gd name="adj1" fmla="val -31039"/>
              <a:gd name="adj2" fmla="val 967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Monniken en ridders zijn ‘hoofdrolspelers’ in vroege M.E.</a:t>
            </a:r>
            <a:endParaRPr lang="nl-NL" dirty="0"/>
          </a:p>
        </p:txBody>
      </p:sp>
      <p:sp>
        <p:nvSpPr>
          <p:cNvPr id="5" name="Ovale toelichting 4"/>
          <p:cNvSpPr/>
          <p:nvPr/>
        </p:nvSpPr>
        <p:spPr>
          <a:xfrm>
            <a:off x="539552" y="618257"/>
            <a:ext cx="2423300" cy="1512168"/>
          </a:xfrm>
          <a:prstGeom prst="wedgeEllipseCallout">
            <a:avLst>
              <a:gd name="adj1" fmla="val 52064"/>
              <a:gd name="adj2" fmla="val 986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Dit tijdvak = </a:t>
            </a:r>
          </a:p>
          <a:p>
            <a:pPr algn="ctr"/>
            <a:r>
              <a:rPr lang="nl-NL" dirty="0" smtClean="0"/>
              <a:t>Vroege middeleeuwen</a:t>
            </a:r>
          </a:p>
          <a:p>
            <a:pPr algn="ctr"/>
            <a:r>
              <a:rPr lang="nl-NL" dirty="0" smtClean="0"/>
              <a:t>+/- 500 - 1000</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u="sng" dirty="0" smtClean="0"/>
              <a:t>En het derde deel: ‘woeste gronden’</a:t>
            </a:r>
            <a:endParaRPr lang="nl-NL" b="1" u="sng" dirty="0"/>
          </a:p>
        </p:txBody>
      </p:sp>
      <p:sp>
        <p:nvSpPr>
          <p:cNvPr id="5" name="Tijdelijke aanduiding voor inhoud 4"/>
          <p:cNvSpPr>
            <a:spLocks noGrp="1"/>
          </p:cNvSpPr>
          <p:nvPr>
            <p:ph idx="1"/>
          </p:nvPr>
        </p:nvSpPr>
        <p:spPr/>
        <p:txBody>
          <a:bodyPr/>
          <a:lstStyle/>
          <a:p>
            <a:pPr>
              <a:buNone/>
            </a:pPr>
            <a:r>
              <a:rPr lang="nl-NL" dirty="0" smtClean="0"/>
              <a:t>Woeste grond = ongerepte natuur</a:t>
            </a:r>
            <a:endParaRPr lang="nl-NL" dirty="0"/>
          </a:p>
        </p:txBody>
      </p:sp>
      <p:pic>
        <p:nvPicPr>
          <p:cNvPr id="1026" name="Picture 2" descr="http://4.bp.blogspot.com/-Qb9PPkP4Mkk/Um0LmQtHAwI/AAAAAAAALPk/yH-zTxkpYao/s640/_Anloo%252C+Boswachterij_131026-008.jpg">
            <a:hlinkClick r:id="rId2"/>
          </p:cNvPr>
          <p:cNvPicPr>
            <a:picLocks noChangeAspect="1" noChangeArrowheads="1"/>
          </p:cNvPicPr>
          <p:nvPr/>
        </p:nvPicPr>
        <p:blipFill>
          <a:blip r:embed="rId3" cstate="print"/>
          <a:srcRect/>
          <a:stretch>
            <a:fillRect/>
          </a:stretch>
        </p:blipFill>
        <p:spPr bwMode="auto">
          <a:xfrm>
            <a:off x="395536" y="2420888"/>
            <a:ext cx="5591944" cy="4193958"/>
          </a:xfrm>
          <a:prstGeom prst="rect">
            <a:avLst/>
          </a:prstGeom>
          <a:noFill/>
        </p:spPr>
      </p:pic>
      <p:pic>
        <p:nvPicPr>
          <p:cNvPr id="1030" name="Picture 6" descr="peasant-costume2.gif"/>
          <p:cNvPicPr>
            <a:picLocks noChangeAspect="1" noChangeArrowheads="1"/>
          </p:cNvPicPr>
          <p:nvPr/>
        </p:nvPicPr>
        <p:blipFill>
          <a:blip r:embed="rId4" cstate="print"/>
          <a:srcRect l="14782" t="15383" r="7085" b="5502"/>
          <a:stretch>
            <a:fillRect/>
          </a:stretch>
        </p:blipFill>
        <p:spPr bwMode="auto">
          <a:xfrm>
            <a:off x="5652120" y="4005064"/>
            <a:ext cx="2664296" cy="2592288"/>
          </a:xfrm>
          <a:prstGeom prst="rect">
            <a:avLst/>
          </a:prstGeom>
          <a:noFill/>
        </p:spPr>
      </p:pic>
      <p:sp>
        <p:nvSpPr>
          <p:cNvPr id="9" name="Ovale toelichting 8"/>
          <p:cNvSpPr/>
          <p:nvPr/>
        </p:nvSpPr>
        <p:spPr>
          <a:xfrm>
            <a:off x="6228184" y="1340768"/>
            <a:ext cx="2160240" cy="252028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Even wat hout sprokkelen, dat moet ik doen van mijn </a:t>
            </a:r>
            <a:r>
              <a:rPr lang="nl-NL" dirty="0" smtClean="0"/>
              <a:t>heer = herendienst</a:t>
            </a:r>
            <a:endParaRPr lang="nl-NL" dirty="0"/>
          </a:p>
        </p:txBody>
      </p:sp>
    </p:spTree>
    <p:extLst>
      <p:ext uri="{BB962C8B-B14F-4D97-AF65-F5344CB8AC3E}">
        <p14:creationId xmlns:p14="http://schemas.microsoft.com/office/powerpoint/2010/main" val="102147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checkerboard(across)">
                                      <p:cBhvr>
                                        <p:cTn id="7" dur="500"/>
                                        <p:tgtEl>
                                          <p:spTgt spid="10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lstStyle/>
          <a:p>
            <a:pPr marL="0" indent="0">
              <a:buNone/>
            </a:pPr>
            <a:r>
              <a:rPr lang="nl-NL" dirty="0"/>
              <a:t>De ineenstorting van het Romeinse Rijk bracht een grote verandering van </a:t>
            </a:r>
            <a:r>
              <a:rPr lang="nl-NL" dirty="0" smtClean="0"/>
              <a:t>de economie </a:t>
            </a:r>
            <a:r>
              <a:rPr lang="nl-NL" dirty="0"/>
              <a:t>in West-Europa met zich mee.</a:t>
            </a:r>
          </a:p>
          <a:p>
            <a:pPr marL="0" indent="0">
              <a:buNone/>
            </a:pPr>
            <a:r>
              <a:rPr lang="nl-NL" dirty="0"/>
              <a:t>3p </a:t>
            </a:r>
            <a:r>
              <a:rPr lang="nl-NL" b="1" dirty="0" smtClean="0"/>
              <a:t> </a:t>
            </a:r>
            <a:r>
              <a:rPr lang="nl-NL" dirty="0"/>
              <a:t>Noem deze verandering en leg uit dat deze verandering bijdroeg aan </a:t>
            </a:r>
            <a:r>
              <a:rPr lang="nl-NL" dirty="0" smtClean="0"/>
              <a:t>het ontstaan </a:t>
            </a:r>
            <a:r>
              <a:rPr lang="nl-NL" dirty="0"/>
              <a:t>van het feodale stelsel.</a:t>
            </a:r>
            <a:endParaRPr lang="nl-NL" dirty="0"/>
          </a:p>
        </p:txBody>
      </p:sp>
    </p:spTree>
    <p:extLst>
      <p:ext uri="{BB962C8B-B14F-4D97-AF65-F5344CB8AC3E}">
        <p14:creationId xmlns:p14="http://schemas.microsoft.com/office/powerpoint/2010/main" val="1736413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maximumscore 3 </a:t>
            </a:r>
            <a:endParaRPr lang="nl-NL" dirty="0"/>
          </a:p>
          <a:p>
            <a:pPr marL="0" indent="0">
              <a:buNone/>
            </a:pPr>
            <a:r>
              <a:rPr lang="nl-NL" dirty="0"/>
              <a:t>Voorbeeld van een juist antwoord is: </a:t>
            </a:r>
          </a:p>
          <a:p>
            <a:endParaRPr lang="nl-NL" dirty="0"/>
          </a:p>
          <a:p>
            <a:pPr marL="0" indent="0">
              <a:buNone/>
            </a:pPr>
            <a:r>
              <a:rPr lang="nl-NL" dirty="0"/>
              <a:t>Door de ineenstorting van het Romeinse Rijk verdween de infrastructuur en hiermee (veel van) de handelscontacten 1 </a:t>
            </a:r>
          </a:p>
          <a:p>
            <a:endParaRPr lang="nl-NL" dirty="0"/>
          </a:p>
          <a:p>
            <a:pPr marL="0" indent="0">
              <a:buNone/>
            </a:pPr>
            <a:r>
              <a:rPr lang="nl-NL" dirty="0"/>
              <a:t>Door het verdwijnen van de handel (en steden) verdween het geld voor een groot deel als betaalmiddel en moest er overgegaan worden tot het uitwisselen van diensten in natura, wat de kern is van het feodale stelsel dat gebaseerd is op beloftes van onderlinge hulp / niet in geld uitgedrukte relaties 2 </a:t>
            </a:r>
          </a:p>
          <a:p>
            <a:pPr marL="0" indent="0">
              <a:buNone/>
            </a:pPr>
            <a:endParaRPr lang="nl-NL" dirty="0"/>
          </a:p>
        </p:txBody>
      </p:sp>
    </p:spTree>
    <p:extLst>
      <p:ext uri="{BB962C8B-B14F-4D97-AF65-F5344CB8AC3E}">
        <p14:creationId xmlns:p14="http://schemas.microsoft.com/office/powerpoint/2010/main" val="175615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 aspect: </a:t>
            </a:r>
            <a:endParaRPr lang="nl-NL" dirty="0"/>
          </a:p>
        </p:txBody>
      </p:sp>
      <p:sp>
        <p:nvSpPr>
          <p:cNvPr id="3" name="Tijdelijke aanduiding voor inhoud 2"/>
          <p:cNvSpPr>
            <a:spLocks noGrp="1"/>
          </p:cNvSpPr>
          <p:nvPr>
            <p:ph idx="1"/>
          </p:nvPr>
        </p:nvSpPr>
        <p:spPr/>
        <p:txBody>
          <a:bodyPr>
            <a:normAutofit/>
          </a:bodyPr>
          <a:lstStyle/>
          <a:p>
            <a:pPr>
              <a:buNone/>
            </a:pPr>
            <a:r>
              <a:rPr lang="nl-NL" dirty="0" smtClean="0"/>
              <a:t>	“</a:t>
            </a:r>
            <a:r>
              <a:rPr lang="nl-NL" dirty="0">
                <a:solidFill>
                  <a:srgbClr val="FF0000"/>
                </a:solidFill>
              </a:rPr>
              <a:t>De vrijwel volledige vervanging in West-Europa van de </a:t>
            </a:r>
            <a:r>
              <a:rPr lang="nl-NL" dirty="0" smtClean="0">
                <a:solidFill>
                  <a:srgbClr val="FF0000"/>
                </a:solidFill>
              </a:rPr>
              <a:t>agrarisch-urbane </a:t>
            </a:r>
            <a:r>
              <a:rPr lang="nl-NL" dirty="0">
                <a:solidFill>
                  <a:srgbClr val="FF0000"/>
                </a:solidFill>
              </a:rPr>
              <a:t>cultuur </a:t>
            </a:r>
            <a:r>
              <a:rPr lang="nl-NL" dirty="0">
                <a:solidFill>
                  <a:schemeClr val="tx2"/>
                </a:solidFill>
              </a:rPr>
              <a:t>door een zelfvoorzienende agrarische cultuur, georganiseerd via hofstelsel en horigheid</a:t>
            </a:r>
            <a:r>
              <a:rPr lang="nl-NL" dirty="0" smtClean="0"/>
              <a:t>.”</a:t>
            </a:r>
          </a:p>
          <a:p>
            <a:pPr>
              <a:buNone/>
            </a:pPr>
            <a:endParaRPr lang="nl-NL" dirty="0"/>
          </a:p>
          <a:p>
            <a:pPr>
              <a:buNone/>
            </a:pPr>
            <a:r>
              <a:rPr lang="nl-NL" dirty="0" smtClean="0"/>
              <a:t>	</a:t>
            </a:r>
            <a:r>
              <a:rPr lang="nl-NL" sz="1700" dirty="0" smtClean="0"/>
              <a:t>Zie je dat dit kenmerkend aspect uit twee delen bestaat? Je moet goed lezen om te begrijpen wat hier nu eigenlijk staat. Denk eraan… kenmerkende aspecten zijn erg belangrijk (ruggengraat van het boek)</a:t>
            </a:r>
            <a:endParaRPr lang="nl-NL" sz="1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nl-NL" b="1" u="sng" dirty="0" smtClean="0"/>
              <a:t>Vooruitgang en achteruitgang</a:t>
            </a:r>
            <a:br>
              <a:rPr lang="nl-NL" b="1" u="sng" dirty="0" smtClean="0"/>
            </a:br>
            <a:r>
              <a:rPr lang="nl-NL" b="1" u="sng" dirty="0" smtClean="0"/>
              <a:t>500 - 1000</a:t>
            </a:r>
            <a:endParaRPr lang="nl-NL" b="1" u="sng" dirty="0"/>
          </a:p>
        </p:txBody>
      </p:sp>
      <p:sp>
        <p:nvSpPr>
          <p:cNvPr id="5" name="Tijdelijke aanduiding voor inhoud 4"/>
          <p:cNvSpPr>
            <a:spLocks noGrp="1"/>
          </p:cNvSpPr>
          <p:nvPr>
            <p:ph idx="1"/>
          </p:nvPr>
        </p:nvSpPr>
        <p:spPr/>
        <p:txBody>
          <a:bodyPr/>
          <a:lstStyle/>
          <a:p>
            <a:pPr>
              <a:buNone/>
            </a:pPr>
            <a:r>
              <a:rPr lang="nl-NL" dirty="0" smtClean="0"/>
              <a:t>	De geschiedenis kenmerkt zich normaal gesproken in meer en mindere mate op </a:t>
            </a:r>
            <a:r>
              <a:rPr lang="nl-NL" b="1" u="sng" dirty="0" smtClean="0"/>
              <a:t>vooruitgang </a:t>
            </a:r>
            <a:r>
              <a:rPr lang="nl-NL" dirty="0" smtClean="0"/>
              <a:t>op </a:t>
            </a:r>
            <a:r>
              <a:rPr lang="nl-NL" i="1" dirty="0" smtClean="0"/>
              <a:t>economisch / politiek / sociaal </a:t>
            </a:r>
            <a:r>
              <a:rPr lang="nl-NL" dirty="0" smtClean="0"/>
              <a:t>en </a:t>
            </a:r>
            <a:r>
              <a:rPr lang="nl-NL" i="1" dirty="0" smtClean="0"/>
              <a:t>cultureel </a:t>
            </a:r>
            <a:r>
              <a:rPr lang="nl-NL" dirty="0" smtClean="0"/>
              <a:t>terrein.</a:t>
            </a:r>
          </a:p>
          <a:p>
            <a:pPr>
              <a:buNone/>
            </a:pPr>
            <a:endParaRPr lang="nl-NL" dirty="0"/>
          </a:p>
          <a:p>
            <a:pPr>
              <a:buNone/>
            </a:pPr>
            <a:r>
              <a:rPr lang="nl-NL" dirty="0" smtClean="0"/>
              <a:t>	Periode </a:t>
            </a:r>
            <a:r>
              <a:rPr lang="nl-NL" b="1" dirty="0" smtClean="0"/>
              <a:t>500 – 1000 </a:t>
            </a:r>
            <a:r>
              <a:rPr lang="nl-NL" dirty="0" smtClean="0"/>
              <a:t>was er in West Europa sprake van achteruitgang </a:t>
            </a:r>
            <a:r>
              <a:rPr lang="nl-NL" dirty="0" smtClean="0">
                <a:sym typeface="Wingdings" pitchFamily="2" charset="2"/>
              </a:rPr>
              <a:t> vrij </a:t>
            </a:r>
            <a:r>
              <a:rPr lang="nl-NL" b="1" u="sng" dirty="0" smtClean="0">
                <a:sym typeface="Wingdings" pitchFamily="2" charset="2"/>
              </a:rPr>
              <a:t>uniek </a:t>
            </a:r>
            <a:r>
              <a:rPr lang="nl-NL" dirty="0" smtClean="0">
                <a:sym typeface="Wingdings" pitchFamily="2" charset="2"/>
              </a:rPr>
              <a:t>in de geschiedenis</a:t>
            </a:r>
            <a:endParaRPr lang="nl-NL" dirty="0"/>
          </a:p>
        </p:txBody>
      </p:sp>
      <p:sp>
        <p:nvSpPr>
          <p:cNvPr id="7" name="Rechthoek 6"/>
          <p:cNvSpPr/>
          <p:nvPr/>
        </p:nvSpPr>
        <p:spPr>
          <a:xfrm>
            <a:off x="3203848" y="5301208"/>
            <a:ext cx="568863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De periode ‘middeleeuwen’ dankt zijn naam van geleerden uit de ‘renaissance’ (ong. 1300 - 1600) die de middeleeuwen als een ‘tussenperiode’ zagen. </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ssolv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nl-NL" b="1" u="sng" dirty="0" smtClean="0"/>
              <a:t>Vooruitgang en achteruitgang</a:t>
            </a:r>
            <a:br>
              <a:rPr lang="nl-NL" b="1" u="sng" dirty="0" smtClean="0"/>
            </a:br>
            <a:r>
              <a:rPr lang="nl-NL" b="1" u="sng" dirty="0" smtClean="0"/>
              <a:t>500 - 1000</a:t>
            </a:r>
            <a:endParaRPr lang="nl-NL" b="1" u="sng" dirty="0"/>
          </a:p>
        </p:txBody>
      </p:sp>
      <p:sp>
        <p:nvSpPr>
          <p:cNvPr id="7" name="Tijdelijke aanduiding voor tekst 6"/>
          <p:cNvSpPr>
            <a:spLocks noGrp="1"/>
          </p:cNvSpPr>
          <p:nvPr>
            <p:ph type="body" idx="1"/>
          </p:nvPr>
        </p:nvSpPr>
        <p:spPr/>
        <p:txBody>
          <a:bodyPr/>
          <a:lstStyle/>
          <a:p>
            <a:r>
              <a:rPr lang="nl-NL" dirty="0" smtClean="0"/>
              <a:t>Vooruitgang</a:t>
            </a:r>
            <a:endParaRPr lang="nl-NL" dirty="0"/>
          </a:p>
        </p:txBody>
      </p:sp>
      <p:sp>
        <p:nvSpPr>
          <p:cNvPr id="5" name="Tijdelijke aanduiding voor inhoud 4"/>
          <p:cNvSpPr>
            <a:spLocks noGrp="1"/>
          </p:cNvSpPr>
          <p:nvPr>
            <p:ph sz="half" idx="2"/>
          </p:nvPr>
        </p:nvSpPr>
        <p:spPr/>
        <p:txBody>
          <a:bodyPr/>
          <a:lstStyle/>
          <a:p>
            <a:pPr>
              <a:buNone/>
            </a:pPr>
            <a:r>
              <a:rPr lang="nl-NL" dirty="0" smtClean="0"/>
              <a:t>	Byzantijnse rijk (Oost-Romeinse rijk)</a:t>
            </a:r>
          </a:p>
          <a:p>
            <a:pPr>
              <a:buNone/>
            </a:pPr>
            <a:r>
              <a:rPr lang="nl-NL" dirty="0" smtClean="0"/>
              <a:t>	Islamitische / Arabische rijk</a:t>
            </a:r>
            <a:endParaRPr lang="nl-NL" dirty="0"/>
          </a:p>
        </p:txBody>
      </p:sp>
      <p:sp>
        <p:nvSpPr>
          <p:cNvPr id="8" name="Tijdelijke aanduiding voor tekst 7"/>
          <p:cNvSpPr>
            <a:spLocks noGrp="1"/>
          </p:cNvSpPr>
          <p:nvPr>
            <p:ph type="body" sz="quarter" idx="3"/>
          </p:nvPr>
        </p:nvSpPr>
        <p:spPr/>
        <p:txBody>
          <a:bodyPr/>
          <a:lstStyle/>
          <a:p>
            <a:r>
              <a:rPr lang="nl-NL" dirty="0" smtClean="0"/>
              <a:t>Achteruitgang</a:t>
            </a:r>
            <a:endParaRPr lang="nl-NL" dirty="0"/>
          </a:p>
        </p:txBody>
      </p:sp>
      <p:sp>
        <p:nvSpPr>
          <p:cNvPr id="6" name="Tijdelijke aanduiding voor inhoud 5"/>
          <p:cNvSpPr>
            <a:spLocks noGrp="1"/>
          </p:cNvSpPr>
          <p:nvPr>
            <p:ph sz="quarter" idx="4"/>
          </p:nvPr>
        </p:nvSpPr>
        <p:spPr/>
        <p:txBody>
          <a:bodyPr/>
          <a:lstStyle/>
          <a:p>
            <a:pPr>
              <a:buNone/>
            </a:pPr>
            <a:r>
              <a:rPr lang="nl-NL" dirty="0" smtClean="0"/>
              <a:t>	West Europa</a:t>
            </a:r>
            <a:endParaRPr lang="nl-NL" dirty="0"/>
          </a:p>
        </p:txBody>
      </p:sp>
      <p:pic>
        <p:nvPicPr>
          <p:cNvPr id="1026" name="Picture 2" descr="http://www.paradoxplace.com/Books/Covers%20Images/Byzantine%20&amp;%20Ottoman/500/Cormack-Byzantium-BAR450.jpg"/>
          <p:cNvPicPr>
            <a:picLocks noChangeAspect="1" noChangeArrowheads="1"/>
          </p:cNvPicPr>
          <p:nvPr/>
        </p:nvPicPr>
        <p:blipFill>
          <a:blip r:embed="rId2" cstate="print"/>
          <a:srcRect/>
          <a:stretch>
            <a:fillRect/>
          </a:stretch>
        </p:blipFill>
        <p:spPr bwMode="auto">
          <a:xfrm>
            <a:off x="323528" y="3501008"/>
            <a:ext cx="2047528" cy="2819689"/>
          </a:xfrm>
          <a:prstGeom prst="rect">
            <a:avLst/>
          </a:prstGeom>
          <a:noFill/>
        </p:spPr>
      </p:pic>
      <p:pic>
        <p:nvPicPr>
          <p:cNvPr id="1028" name="Picture 4" descr="http://www.aljustrel.nl/images/moren.jpg"/>
          <p:cNvPicPr>
            <a:picLocks noChangeAspect="1" noChangeArrowheads="1"/>
          </p:cNvPicPr>
          <p:nvPr/>
        </p:nvPicPr>
        <p:blipFill>
          <a:blip r:embed="rId3" cstate="print"/>
          <a:srcRect/>
          <a:stretch>
            <a:fillRect/>
          </a:stretch>
        </p:blipFill>
        <p:spPr bwMode="auto">
          <a:xfrm>
            <a:off x="2483768" y="3573016"/>
            <a:ext cx="2206428" cy="1944216"/>
          </a:xfrm>
          <a:prstGeom prst="rect">
            <a:avLst/>
          </a:prstGeom>
          <a:noFill/>
        </p:spPr>
      </p:pic>
      <p:pic>
        <p:nvPicPr>
          <p:cNvPr id="1030" name="Picture 6" descr="http://www.medievalists.net/wp-content/uploads/2012/07/medieval-peasants.jpeg"/>
          <p:cNvPicPr>
            <a:picLocks noChangeAspect="1" noChangeArrowheads="1"/>
          </p:cNvPicPr>
          <p:nvPr/>
        </p:nvPicPr>
        <p:blipFill>
          <a:blip r:embed="rId4" cstate="print"/>
          <a:srcRect/>
          <a:stretch>
            <a:fillRect/>
          </a:stretch>
        </p:blipFill>
        <p:spPr bwMode="auto">
          <a:xfrm>
            <a:off x="5148064" y="2780928"/>
            <a:ext cx="3088535" cy="2663602"/>
          </a:xfrm>
          <a:prstGeom prst="rect">
            <a:avLst/>
          </a:prstGeom>
          <a:noFill/>
        </p:spPr>
      </p:pic>
      <p:sp>
        <p:nvSpPr>
          <p:cNvPr id="13" name="Rechthoek 12"/>
          <p:cNvSpPr/>
          <p:nvPr/>
        </p:nvSpPr>
        <p:spPr>
          <a:xfrm>
            <a:off x="3419872" y="5661248"/>
            <a:ext cx="468052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Kun je een voorbeeld uit de geschiedenis noemen wanneer er ook sprake is geweest van achteruitgang op pol – </a:t>
            </a:r>
            <a:r>
              <a:rPr lang="nl-NL" dirty="0" err="1" smtClean="0"/>
              <a:t>ec</a:t>
            </a:r>
            <a:r>
              <a:rPr lang="nl-NL" dirty="0" smtClean="0"/>
              <a:t> – </a:t>
            </a:r>
            <a:r>
              <a:rPr lang="nl-NL" dirty="0" err="1" smtClean="0"/>
              <a:t>soc</a:t>
            </a:r>
            <a:r>
              <a:rPr lang="nl-NL" dirty="0" smtClean="0"/>
              <a:t> of </a:t>
            </a:r>
            <a:r>
              <a:rPr lang="nl-NL" dirty="0" err="1" smtClean="0"/>
              <a:t>cult</a:t>
            </a:r>
            <a:r>
              <a:rPr lang="nl-NL" dirty="0" smtClean="0"/>
              <a:t> terrein? </a:t>
            </a:r>
            <a:endParaRPr lang="nl-NL" dirty="0"/>
          </a:p>
        </p:txBody>
      </p:sp>
      <p:sp>
        <p:nvSpPr>
          <p:cNvPr id="3" name="Vrije vorm 2"/>
          <p:cNvSpPr/>
          <p:nvPr/>
        </p:nvSpPr>
        <p:spPr>
          <a:xfrm>
            <a:off x="4217158" y="1596788"/>
            <a:ext cx="4271749" cy="3647474"/>
          </a:xfrm>
          <a:custGeom>
            <a:avLst/>
            <a:gdLst>
              <a:gd name="connsiteX0" fmla="*/ 832514 w 4271749"/>
              <a:gd name="connsiteY0" fmla="*/ 40943 h 3647474"/>
              <a:gd name="connsiteX1" fmla="*/ 832514 w 4271749"/>
              <a:gd name="connsiteY1" fmla="*/ 40943 h 3647474"/>
              <a:gd name="connsiteX2" fmla="*/ 982639 w 4271749"/>
              <a:gd name="connsiteY2" fmla="*/ 13648 h 3647474"/>
              <a:gd name="connsiteX3" fmla="*/ 1023582 w 4271749"/>
              <a:gd name="connsiteY3" fmla="*/ 0 h 3647474"/>
              <a:gd name="connsiteX4" fmla="*/ 1542197 w 4271749"/>
              <a:gd name="connsiteY4" fmla="*/ 13648 h 3647474"/>
              <a:gd name="connsiteX5" fmla="*/ 1610436 w 4271749"/>
              <a:gd name="connsiteY5" fmla="*/ 27296 h 3647474"/>
              <a:gd name="connsiteX6" fmla="*/ 1965278 w 4271749"/>
              <a:gd name="connsiteY6" fmla="*/ 68239 h 3647474"/>
              <a:gd name="connsiteX7" fmla="*/ 2156346 w 4271749"/>
              <a:gd name="connsiteY7" fmla="*/ 81887 h 3647474"/>
              <a:gd name="connsiteX8" fmla="*/ 2333767 w 4271749"/>
              <a:gd name="connsiteY8" fmla="*/ 109182 h 3647474"/>
              <a:gd name="connsiteX9" fmla="*/ 2634018 w 4271749"/>
              <a:gd name="connsiteY9" fmla="*/ 150125 h 3647474"/>
              <a:gd name="connsiteX10" fmla="*/ 2756848 w 4271749"/>
              <a:gd name="connsiteY10" fmla="*/ 177421 h 3647474"/>
              <a:gd name="connsiteX11" fmla="*/ 2797791 w 4271749"/>
              <a:gd name="connsiteY11" fmla="*/ 191069 h 3647474"/>
              <a:gd name="connsiteX12" fmla="*/ 2893326 w 4271749"/>
              <a:gd name="connsiteY12" fmla="*/ 204716 h 3647474"/>
              <a:gd name="connsiteX13" fmla="*/ 3016155 w 4271749"/>
              <a:gd name="connsiteY13" fmla="*/ 259308 h 3647474"/>
              <a:gd name="connsiteX14" fmla="*/ 3138985 w 4271749"/>
              <a:gd name="connsiteY14" fmla="*/ 300251 h 3647474"/>
              <a:gd name="connsiteX15" fmla="*/ 3166281 w 4271749"/>
              <a:gd name="connsiteY15" fmla="*/ 341194 h 3647474"/>
              <a:gd name="connsiteX16" fmla="*/ 3248167 w 4271749"/>
              <a:gd name="connsiteY16" fmla="*/ 382137 h 3647474"/>
              <a:gd name="connsiteX17" fmla="*/ 3330054 w 4271749"/>
              <a:gd name="connsiteY17" fmla="*/ 436728 h 3647474"/>
              <a:gd name="connsiteX18" fmla="*/ 3425588 w 4271749"/>
              <a:gd name="connsiteY18" fmla="*/ 477672 h 3647474"/>
              <a:gd name="connsiteX19" fmla="*/ 3507475 w 4271749"/>
              <a:gd name="connsiteY19" fmla="*/ 559558 h 3647474"/>
              <a:gd name="connsiteX20" fmla="*/ 3548418 w 4271749"/>
              <a:gd name="connsiteY20" fmla="*/ 600502 h 3647474"/>
              <a:gd name="connsiteX21" fmla="*/ 3698543 w 4271749"/>
              <a:gd name="connsiteY21" fmla="*/ 682388 h 3647474"/>
              <a:gd name="connsiteX22" fmla="*/ 3725839 w 4271749"/>
              <a:gd name="connsiteY22" fmla="*/ 723331 h 3647474"/>
              <a:gd name="connsiteX23" fmla="*/ 3766782 w 4271749"/>
              <a:gd name="connsiteY23" fmla="*/ 736979 h 3647474"/>
              <a:gd name="connsiteX24" fmla="*/ 3807726 w 4271749"/>
              <a:gd name="connsiteY24" fmla="*/ 764275 h 3647474"/>
              <a:gd name="connsiteX25" fmla="*/ 3916908 w 4271749"/>
              <a:gd name="connsiteY25" fmla="*/ 832513 h 3647474"/>
              <a:gd name="connsiteX26" fmla="*/ 3957851 w 4271749"/>
              <a:gd name="connsiteY26" fmla="*/ 846161 h 3647474"/>
              <a:gd name="connsiteX27" fmla="*/ 4039738 w 4271749"/>
              <a:gd name="connsiteY27" fmla="*/ 900752 h 3647474"/>
              <a:gd name="connsiteX28" fmla="*/ 4067033 w 4271749"/>
              <a:gd name="connsiteY28" fmla="*/ 982639 h 3647474"/>
              <a:gd name="connsiteX29" fmla="*/ 4121624 w 4271749"/>
              <a:gd name="connsiteY29" fmla="*/ 1078173 h 3647474"/>
              <a:gd name="connsiteX30" fmla="*/ 4135272 w 4271749"/>
              <a:gd name="connsiteY30" fmla="*/ 1132764 h 3647474"/>
              <a:gd name="connsiteX31" fmla="*/ 4162567 w 4271749"/>
              <a:gd name="connsiteY31" fmla="*/ 1214651 h 3647474"/>
              <a:gd name="connsiteX32" fmla="*/ 4189863 w 4271749"/>
              <a:gd name="connsiteY32" fmla="*/ 1337481 h 3647474"/>
              <a:gd name="connsiteX33" fmla="*/ 4217158 w 4271749"/>
              <a:gd name="connsiteY33" fmla="*/ 1528549 h 3647474"/>
              <a:gd name="connsiteX34" fmla="*/ 4244454 w 4271749"/>
              <a:gd name="connsiteY34" fmla="*/ 1596788 h 3647474"/>
              <a:gd name="connsiteX35" fmla="*/ 4258102 w 4271749"/>
              <a:gd name="connsiteY35" fmla="*/ 1774209 h 3647474"/>
              <a:gd name="connsiteX36" fmla="*/ 4271749 w 4271749"/>
              <a:gd name="connsiteY36" fmla="*/ 1828800 h 3647474"/>
              <a:gd name="connsiteX37" fmla="*/ 4258102 w 4271749"/>
              <a:gd name="connsiteY37" fmla="*/ 2511188 h 3647474"/>
              <a:gd name="connsiteX38" fmla="*/ 4230806 w 4271749"/>
              <a:gd name="connsiteY38" fmla="*/ 2593075 h 3647474"/>
              <a:gd name="connsiteX39" fmla="*/ 4217158 w 4271749"/>
              <a:gd name="connsiteY39" fmla="*/ 2634018 h 3647474"/>
              <a:gd name="connsiteX40" fmla="*/ 4203511 w 4271749"/>
              <a:gd name="connsiteY40" fmla="*/ 2674961 h 3647474"/>
              <a:gd name="connsiteX41" fmla="*/ 4162567 w 4271749"/>
              <a:gd name="connsiteY41" fmla="*/ 2702257 h 3647474"/>
              <a:gd name="connsiteX42" fmla="*/ 4107976 w 4271749"/>
              <a:gd name="connsiteY42" fmla="*/ 2784143 h 3647474"/>
              <a:gd name="connsiteX43" fmla="*/ 4094329 w 4271749"/>
              <a:gd name="connsiteY43" fmla="*/ 2838734 h 3647474"/>
              <a:gd name="connsiteX44" fmla="*/ 4067033 w 4271749"/>
              <a:gd name="connsiteY44" fmla="*/ 2879678 h 3647474"/>
              <a:gd name="connsiteX45" fmla="*/ 4053385 w 4271749"/>
              <a:gd name="connsiteY45" fmla="*/ 2920621 h 3647474"/>
              <a:gd name="connsiteX46" fmla="*/ 4026090 w 4271749"/>
              <a:gd name="connsiteY46" fmla="*/ 2961564 h 3647474"/>
              <a:gd name="connsiteX47" fmla="*/ 3998794 w 4271749"/>
              <a:gd name="connsiteY47" fmla="*/ 3043451 h 3647474"/>
              <a:gd name="connsiteX48" fmla="*/ 3985146 w 4271749"/>
              <a:gd name="connsiteY48" fmla="*/ 3098042 h 3647474"/>
              <a:gd name="connsiteX49" fmla="*/ 3930555 w 4271749"/>
              <a:gd name="connsiteY49" fmla="*/ 3179928 h 3647474"/>
              <a:gd name="connsiteX50" fmla="*/ 3903260 w 4271749"/>
              <a:gd name="connsiteY50" fmla="*/ 3220872 h 3647474"/>
              <a:gd name="connsiteX51" fmla="*/ 3875964 w 4271749"/>
              <a:gd name="connsiteY51" fmla="*/ 3261815 h 3647474"/>
              <a:gd name="connsiteX52" fmla="*/ 3848669 w 4271749"/>
              <a:gd name="connsiteY52" fmla="*/ 3302758 h 3647474"/>
              <a:gd name="connsiteX53" fmla="*/ 3766782 w 4271749"/>
              <a:gd name="connsiteY53" fmla="*/ 3384645 h 3647474"/>
              <a:gd name="connsiteX54" fmla="*/ 3712191 w 4271749"/>
              <a:gd name="connsiteY54" fmla="*/ 3425588 h 3647474"/>
              <a:gd name="connsiteX55" fmla="*/ 3657600 w 4271749"/>
              <a:gd name="connsiteY55" fmla="*/ 3439236 h 3647474"/>
              <a:gd name="connsiteX56" fmla="*/ 3575714 w 4271749"/>
              <a:gd name="connsiteY56" fmla="*/ 3480179 h 3647474"/>
              <a:gd name="connsiteX57" fmla="*/ 3534770 w 4271749"/>
              <a:gd name="connsiteY57" fmla="*/ 3507475 h 3647474"/>
              <a:gd name="connsiteX58" fmla="*/ 3398293 w 4271749"/>
              <a:gd name="connsiteY58" fmla="*/ 3548418 h 3647474"/>
              <a:gd name="connsiteX59" fmla="*/ 3357349 w 4271749"/>
              <a:gd name="connsiteY59" fmla="*/ 3562066 h 3647474"/>
              <a:gd name="connsiteX60" fmla="*/ 3207224 w 4271749"/>
              <a:gd name="connsiteY60" fmla="*/ 3575713 h 3647474"/>
              <a:gd name="connsiteX61" fmla="*/ 1269242 w 4271749"/>
              <a:gd name="connsiteY61" fmla="*/ 3589361 h 3647474"/>
              <a:gd name="connsiteX62" fmla="*/ 1228299 w 4271749"/>
              <a:gd name="connsiteY62" fmla="*/ 3575713 h 3647474"/>
              <a:gd name="connsiteX63" fmla="*/ 1037230 w 4271749"/>
              <a:gd name="connsiteY63" fmla="*/ 3548418 h 3647474"/>
              <a:gd name="connsiteX64" fmla="*/ 873457 w 4271749"/>
              <a:gd name="connsiteY64" fmla="*/ 3466531 h 3647474"/>
              <a:gd name="connsiteX65" fmla="*/ 832514 w 4271749"/>
              <a:gd name="connsiteY65" fmla="*/ 3439236 h 3647474"/>
              <a:gd name="connsiteX66" fmla="*/ 750627 w 4271749"/>
              <a:gd name="connsiteY66" fmla="*/ 3357349 h 3647474"/>
              <a:gd name="connsiteX67" fmla="*/ 696036 w 4271749"/>
              <a:gd name="connsiteY67" fmla="*/ 3275463 h 3647474"/>
              <a:gd name="connsiteX68" fmla="*/ 668741 w 4271749"/>
              <a:gd name="connsiteY68" fmla="*/ 3234519 h 3647474"/>
              <a:gd name="connsiteX69" fmla="*/ 627797 w 4271749"/>
              <a:gd name="connsiteY69" fmla="*/ 3220872 h 3647474"/>
              <a:gd name="connsiteX70" fmla="*/ 559558 w 4271749"/>
              <a:gd name="connsiteY70" fmla="*/ 3098042 h 3647474"/>
              <a:gd name="connsiteX71" fmla="*/ 532263 w 4271749"/>
              <a:gd name="connsiteY71" fmla="*/ 3057099 h 3647474"/>
              <a:gd name="connsiteX72" fmla="*/ 504967 w 4271749"/>
              <a:gd name="connsiteY72" fmla="*/ 3016155 h 3647474"/>
              <a:gd name="connsiteX73" fmla="*/ 491320 w 4271749"/>
              <a:gd name="connsiteY73" fmla="*/ 2975212 h 3647474"/>
              <a:gd name="connsiteX74" fmla="*/ 464024 w 4271749"/>
              <a:gd name="connsiteY74" fmla="*/ 2934269 h 3647474"/>
              <a:gd name="connsiteX75" fmla="*/ 341194 w 4271749"/>
              <a:gd name="connsiteY75" fmla="*/ 2784143 h 3647474"/>
              <a:gd name="connsiteX76" fmla="*/ 286603 w 4271749"/>
              <a:gd name="connsiteY76" fmla="*/ 2674961 h 3647474"/>
              <a:gd name="connsiteX77" fmla="*/ 218364 w 4271749"/>
              <a:gd name="connsiteY77" fmla="*/ 2579427 h 3647474"/>
              <a:gd name="connsiteX78" fmla="*/ 191069 w 4271749"/>
              <a:gd name="connsiteY78" fmla="*/ 2538484 h 3647474"/>
              <a:gd name="connsiteX79" fmla="*/ 177421 w 4271749"/>
              <a:gd name="connsiteY79" fmla="*/ 2497540 h 3647474"/>
              <a:gd name="connsiteX80" fmla="*/ 136478 w 4271749"/>
              <a:gd name="connsiteY80" fmla="*/ 2470245 h 3647474"/>
              <a:gd name="connsiteX81" fmla="*/ 109182 w 4271749"/>
              <a:gd name="connsiteY81" fmla="*/ 2333767 h 3647474"/>
              <a:gd name="connsiteX82" fmla="*/ 81887 w 4271749"/>
              <a:gd name="connsiteY82" fmla="*/ 2265528 h 3647474"/>
              <a:gd name="connsiteX83" fmla="*/ 68239 w 4271749"/>
              <a:gd name="connsiteY83" fmla="*/ 2183642 h 3647474"/>
              <a:gd name="connsiteX84" fmla="*/ 54591 w 4271749"/>
              <a:gd name="connsiteY84" fmla="*/ 2129051 h 3647474"/>
              <a:gd name="connsiteX85" fmla="*/ 40943 w 4271749"/>
              <a:gd name="connsiteY85" fmla="*/ 2033516 h 3647474"/>
              <a:gd name="connsiteX86" fmla="*/ 13648 w 4271749"/>
              <a:gd name="connsiteY86" fmla="*/ 1733266 h 3647474"/>
              <a:gd name="connsiteX87" fmla="*/ 0 w 4271749"/>
              <a:gd name="connsiteY87" fmla="*/ 1610436 h 3647474"/>
              <a:gd name="connsiteX88" fmla="*/ 13648 w 4271749"/>
              <a:gd name="connsiteY88" fmla="*/ 1214651 h 3647474"/>
              <a:gd name="connsiteX89" fmla="*/ 40943 w 4271749"/>
              <a:gd name="connsiteY89" fmla="*/ 1132764 h 3647474"/>
              <a:gd name="connsiteX90" fmla="*/ 68239 w 4271749"/>
              <a:gd name="connsiteY90" fmla="*/ 1091821 h 3647474"/>
              <a:gd name="connsiteX91" fmla="*/ 81887 w 4271749"/>
              <a:gd name="connsiteY91" fmla="*/ 1037230 h 3647474"/>
              <a:gd name="connsiteX92" fmla="*/ 95535 w 4271749"/>
              <a:gd name="connsiteY92" fmla="*/ 968991 h 3647474"/>
              <a:gd name="connsiteX93" fmla="*/ 122830 w 4271749"/>
              <a:gd name="connsiteY93" fmla="*/ 914400 h 3647474"/>
              <a:gd name="connsiteX94" fmla="*/ 163773 w 4271749"/>
              <a:gd name="connsiteY94" fmla="*/ 900752 h 3647474"/>
              <a:gd name="connsiteX95" fmla="*/ 177421 w 4271749"/>
              <a:gd name="connsiteY95" fmla="*/ 846161 h 3647474"/>
              <a:gd name="connsiteX96" fmla="*/ 218364 w 4271749"/>
              <a:gd name="connsiteY96" fmla="*/ 805218 h 3647474"/>
              <a:gd name="connsiteX97" fmla="*/ 245660 w 4271749"/>
              <a:gd name="connsiteY97" fmla="*/ 764275 h 3647474"/>
              <a:gd name="connsiteX98" fmla="*/ 313899 w 4271749"/>
              <a:gd name="connsiteY98" fmla="*/ 682388 h 3647474"/>
              <a:gd name="connsiteX99" fmla="*/ 368490 w 4271749"/>
              <a:gd name="connsiteY99" fmla="*/ 614149 h 3647474"/>
              <a:gd name="connsiteX100" fmla="*/ 382138 w 4271749"/>
              <a:gd name="connsiteY100" fmla="*/ 573206 h 3647474"/>
              <a:gd name="connsiteX101" fmla="*/ 464024 w 4271749"/>
              <a:gd name="connsiteY101" fmla="*/ 504967 h 3647474"/>
              <a:gd name="connsiteX102" fmla="*/ 491320 w 4271749"/>
              <a:gd name="connsiteY102" fmla="*/ 450376 h 3647474"/>
              <a:gd name="connsiteX103" fmla="*/ 504967 w 4271749"/>
              <a:gd name="connsiteY103" fmla="*/ 409433 h 3647474"/>
              <a:gd name="connsiteX104" fmla="*/ 545911 w 4271749"/>
              <a:gd name="connsiteY104" fmla="*/ 382137 h 3647474"/>
              <a:gd name="connsiteX105" fmla="*/ 573206 w 4271749"/>
              <a:gd name="connsiteY105" fmla="*/ 341194 h 3647474"/>
              <a:gd name="connsiteX106" fmla="*/ 614149 w 4271749"/>
              <a:gd name="connsiteY106" fmla="*/ 300251 h 3647474"/>
              <a:gd name="connsiteX107" fmla="*/ 641445 w 4271749"/>
              <a:gd name="connsiteY107" fmla="*/ 218364 h 3647474"/>
              <a:gd name="connsiteX108" fmla="*/ 764275 w 4271749"/>
              <a:gd name="connsiteY108" fmla="*/ 136478 h 3647474"/>
              <a:gd name="connsiteX109" fmla="*/ 846161 w 4271749"/>
              <a:gd name="connsiteY109" fmla="*/ 95534 h 3647474"/>
              <a:gd name="connsiteX110" fmla="*/ 887105 w 4271749"/>
              <a:gd name="connsiteY110" fmla="*/ 68239 h 3647474"/>
              <a:gd name="connsiteX111" fmla="*/ 928048 w 4271749"/>
              <a:gd name="connsiteY111" fmla="*/ 54591 h 3647474"/>
              <a:gd name="connsiteX112" fmla="*/ 1201003 w 4271749"/>
              <a:gd name="connsiteY112" fmla="*/ 13648 h 3647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4271749" h="3647474">
                <a:moveTo>
                  <a:pt x="832514" y="40943"/>
                </a:moveTo>
                <a:lnTo>
                  <a:pt x="832514" y="40943"/>
                </a:lnTo>
                <a:cubicBezTo>
                  <a:pt x="882556" y="31845"/>
                  <a:pt x="932906" y="24305"/>
                  <a:pt x="982639" y="13648"/>
                </a:cubicBezTo>
                <a:cubicBezTo>
                  <a:pt x="996706" y="10634"/>
                  <a:pt x="1009196" y="0"/>
                  <a:pt x="1023582" y="0"/>
                </a:cubicBezTo>
                <a:cubicBezTo>
                  <a:pt x="1196514" y="0"/>
                  <a:pt x="1369325" y="9099"/>
                  <a:pt x="1542197" y="13648"/>
                </a:cubicBezTo>
                <a:cubicBezTo>
                  <a:pt x="1564943" y="18197"/>
                  <a:pt x="1587472" y="24015"/>
                  <a:pt x="1610436" y="27296"/>
                </a:cubicBezTo>
                <a:cubicBezTo>
                  <a:pt x="1700932" y="40224"/>
                  <a:pt x="1863781" y="59781"/>
                  <a:pt x="1965278" y="68239"/>
                </a:cubicBezTo>
                <a:cubicBezTo>
                  <a:pt x="2028909" y="73542"/>
                  <a:pt x="2092782" y="75833"/>
                  <a:pt x="2156346" y="81887"/>
                </a:cubicBezTo>
                <a:cubicBezTo>
                  <a:pt x="2222412" y="88179"/>
                  <a:pt x="2269065" y="99939"/>
                  <a:pt x="2333767" y="109182"/>
                </a:cubicBezTo>
                <a:cubicBezTo>
                  <a:pt x="2416085" y="120942"/>
                  <a:pt x="2565745" y="134953"/>
                  <a:pt x="2634018" y="150125"/>
                </a:cubicBezTo>
                <a:cubicBezTo>
                  <a:pt x="2674961" y="159224"/>
                  <a:pt x="2716158" y="167248"/>
                  <a:pt x="2756848" y="177421"/>
                </a:cubicBezTo>
                <a:cubicBezTo>
                  <a:pt x="2770804" y="180910"/>
                  <a:pt x="2783684" y="188248"/>
                  <a:pt x="2797791" y="191069"/>
                </a:cubicBezTo>
                <a:cubicBezTo>
                  <a:pt x="2829335" y="197378"/>
                  <a:pt x="2861481" y="200167"/>
                  <a:pt x="2893326" y="204716"/>
                </a:cubicBezTo>
                <a:cubicBezTo>
                  <a:pt x="2972092" y="257228"/>
                  <a:pt x="2894355" y="210589"/>
                  <a:pt x="3016155" y="259308"/>
                </a:cubicBezTo>
                <a:cubicBezTo>
                  <a:pt x="3101810" y="293569"/>
                  <a:pt x="3060627" y="280661"/>
                  <a:pt x="3138985" y="300251"/>
                </a:cubicBezTo>
                <a:cubicBezTo>
                  <a:pt x="3148084" y="313899"/>
                  <a:pt x="3154683" y="329596"/>
                  <a:pt x="3166281" y="341194"/>
                </a:cubicBezTo>
                <a:cubicBezTo>
                  <a:pt x="3192739" y="367652"/>
                  <a:pt x="3214865" y="371037"/>
                  <a:pt x="3248167" y="382137"/>
                </a:cubicBezTo>
                <a:cubicBezTo>
                  <a:pt x="3275463" y="400334"/>
                  <a:pt x="3298932" y="426354"/>
                  <a:pt x="3330054" y="436728"/>
                </a:cubicBezTo>
                <a:cubicBezTo>
                  <a:pt x="3359634" y="446588"/>
                  <a:pt x="3401495" y="458398"/>
                  <a:pt x="3425588" y="477672"/>
                </a:cubicBezTo>
                <a:cubicBezTo>
                  <a:pt x="3455731" y="501786"/>
                  <a:pt x="3480179" y="532262"/>
                  <a:pt x="3507475" y="559558"/>
                </a:cubicBezTo>
                <a:cubicBezTo>
                  <a:pt x="3521123" y="573206"/>
                  <a:pt x="3531155" y="591870"/>
                  <a:pt x="3548418" y="600502"/>
                </a:cubicBezTo>
                <a:cubicBezTo>
                  <a:pt x="3672271" y="662428"/>
                  <a:pt x="3623744" y="632523"/>
                  <a:pt x="3698543" y="682388"/>
                </a:cubicBezTo>
                <a:cubicBezTo>
                  <a:pt x="3707642" y="696036"/>
                  <a:pt x="3713031" y="713084"/>
                  <a:pt x="3725839" y="723331"/>
                </a:cubicBezTo>
                <a:cubicBezTo>
                  <a:pt x="3737073" y="732318"/>
                  <a:pt x="3753915" y="730545"/>
                  <a:pt x="3766782" y="736979"/>
                </a:cubicBezTo>
                <a:cubicBezTo>
                  <a:pt x="3781453" y="744315"/>
                  <a:pt x="3794378" y="754741"/>
                  <a:pt x="3807726" y="764275"/>
                </a:cubicBezTo>
                <a:cubicBezTo>
                  <a:pt x="3866508" y="806262"/>
                  <a:pt x="3852781" y="805030"/>
                  <a:pt x="3916908" y="832513"/>
                </a:cubicBezTo>
                <a:cubicBezTo>
                  <a:pt x="3930131" y="838180"/>
                  <a:pt x="3945275" y="839175"/>
                  <a:pt x="3957851" y="846161"/>
                </a:cubicBezTo>
                <a:cubicBezTo>
                  <a:pt x="3986528" y="862093"/>
                  <a:pt x="4039738" y="900752"/>
                  <a:pt x="4039738" y="900752"/>
                </a:cubicBezTo>
                <a:cubicBezTo>
                  <a:pt x="4048836" y="928048"/>
                  <a:pt x="4054166" y="956905"/>
                  <a:pt x="4067033" y="982639"/>
                </a:cubicBezTo>
                <a:cubicBezTo>
                  <a:pt x="4101664" y="1051901"/>
                  <a:pt x="4083044" y="1020302"/>
                  <a:pt x="4121624" y="1078173"/>
                </a:cubicBezTo>
                <a:cubicBezTo>
                  <a:pt x="4126173" y="1096370"/>
                  <a:pt x="4129882" y="1114798"/>
                  <a:pt x="4135272" y="1132764"/>
                </a:cubicBezTo>
                <a:cubicBezTo>
                  <a:pt x="4143540" y="1160323"/>
                  <a:pt x="4157837" y="1186270"/>
                  <a:pt x="4162567" y="1214651"/>
                </a:cubicBezTo>
                <a:cubicBezTo>
                  <a:pt x="4178580" y="1310728"/>
                  <a:pt x="4167464" y="1270285"/>
                  <a:pt x="4189863" y="1337481"/>
                </a:cubicBezTo>
                <a:cubicBezTo>
                  <a:pt x="4194723" y="1381219"/>
                  <a:pt x="4201823" y="1477433"/>
                  <a:pt x="4217158" y="1528549"/>
                </a:cubicBezTo>
                <a:cubicBezTo>
                  <a:pt x="4224198" y="1552014"/>
                  <a:pt x="4235355" y="1574042"/>
                  <a:pt x="4244454" y="1596788"/>
                </a:cubicBezTo>
                <a:cubicBezTo>
                  <a:pt x="4249003" y="1655928"/>
                  <a:pt x="4251172" y="1715300"/>
                  <a:pt x="4258102" y="1774209"/>
                </a:cubicBezTo>
                <a:cubicBezTo>
                  <a:pt x="4260294" y="1792838"/>
                  <a:pt x="4271749" y="1810043"/>
                  <a:pt x="4271749" y="1828800"/>
                </a:cubicBezTo>
                <a:cubicBezTo>
                  <a:pt x="4271749" y="2056308"/>
                  <a:pt x="4270272" y="2284006"/>
                  <a:pt x="4258102" y="2511188"/>
                </a:cubicBezTo>
                <a:cubicBezTo>
                  <a:pt x="4256563" y="2539919"/>
                  <a:pt x="4239905" y="2565779"/>
                  <a:pt x="4230806" y="2593075"/>
                </a:cubicBezTo>
                <a:lnTo>
                  <a:pt x="4217158" y="2634018"/>
                </a:lnTo>
                <a:cubicBezTo>
                  <a:pt x="4212609" y="2647666"/>
                  <a:pt x="4215481" y="2666981"/>
                  <a:pt x="4203511" y="2674961"/>
                </a:cubicBezTo>
                <a:lnTo>
                  <a:pt x="4162567" y="2702257"/>
                </a:lnTo>
                <a:cubicBezTo>
                  <a:pt x="4119959" y="2830086"/>
                  <a:pt x="4189759" y="2641022"/>
                  <a:pt x="4107976" y="2784143"/>
                </a:cubicBezTo>
                <a:cubicBezTo>
                  <a:pt x="4098670" y="2800429"/>
                  <a:pt x="4101718" y="2821494"/>
                  <a:pt x="4094329" y="2838734"/>
                </a:cubicBezTo>
                <a:cubicBezTo>
                  <a:pt x="4087868" y="2853811"/>
                  <a:pt x="4074369" y="2865007"/>
                  <a:pt x="4067033" y="2879678"/>
                </a:cubicBezTo>
                <a:cubicBezTo>
                  <a:pt x="4060599" y="2892545"/>
                  <a:pt x="4059819" y="2907754"/>
                  <a:pt x="4053385" y="2920621"/>
                </a:cubicBezTo>
                <a:cubicBezTo>
                  <a:pt x="4046050" y="2935292"/>
                  <a:pt x="4032752" y="2946575"/>
                  <a:pt x="4026090" y="2961564"/>
                </a:cubicBezTo>
                <a:cubicBezTo>
                  <a:pt x="4014405" y="2987856"/>
                  <a:pt x="4005772" y="3015538"/>
                  <a:pt x="3998794" y="3043451"/>
                </a:cubicBezTo>
                <a:cubicBezTo>
                  <a:pt x="3994245" y="3061648"/>
                  <a:pt x="3993534" y="3081265"/>
                  <a:pt x="3985146" y="3098042"/>
                </a:cubicBezTo>
                <a:cubicBezTo>
                  <a:pt x="3970475" y="3127384"/>
                  <a:pt x="3948752" y="3152633"/>
                  <a:pt x="3930555" y="3179928"/>
                </a:cubicBezTo>
                <a:lnTo>
                  <a:pt x="3903260" y="3220872"/>
                </a:lnTo>
                <a:lnTo>
                  <a:pt x="3875964" y="3261815"/>
                </a:lnTo>
                <a:cubicBezTo>
                  <a:pt x="3866866" y="3275463"/>
                  <a:pt x="3860267" y="3291160"/>
                  <a:pt x="3848669" y="3302758"/>
                </a:cubicBezTo>
                <a:cubicBezTo>
                  <a:pt x="3821373" y="3330054"/>
                  <a:pt x="3797664" y="3361484"/>
                  <a:pt x="3766782" y="3384645"/>
                </a:cubicBezTo>
                <a:cubicBezTo>
                  <a:pt x="3748585" y="3398293"/>
                  <a:pt x="3732536" y="3415416"/>
                  <a:pt x="3712191" y="3425588"/>
                </a:cubicBezTo>
                <a:cubicBezTo>
                  <a:pt x="3695414" y="3433976"/>
                  <a:pt x="3675797" y="3434687"/>
                  <a:pt x="3657600" y="3439236"/>
                </a:cubicBezTo>
                <a:cubicBezTo>
                  <a:pt x="3540259" y="3517463"/>
                  <a:pt x="3688725" y="3423673"/>
                  <a:pt x="3575714" y="3480179"/>
                </a:cubicBezTo>
                <a:cubicBezTo>
                  <a:pt x="3561043" y="3487515"/>
                  <a:pt x="3549759" y="3500813"/>
                  <a:pt x="3534770" y="3507475"/>
                </a:cubicBezTo>
                <a:cubicBezTo>
                  <a:pt x="3476396" y="3533419"/>
                  <a:pt x="3453868" y="3532539"/>
                  <a:pt x="3398293" y="3548418"/>
                </a:cubicBezTo>
                <a:cubicBezTo>
                  <a:pt x="3384460" y="3552370"/>
                  <a:pt x="3371591" y="3560032"/>
                  <a:pt x="3357349" y="3562066"/>
                </a:cubicBezTo>
                <a:cubicBezTo>
                  <a:pt x="3307606" y="3569172"/>
                  <a:pt x="3257266" y="3571164"/>
                  <a:pt x="3207224" y="3575713"/>
                </a:cubicBezTo>
                <a:cubicBezTo>
                  <a:pt x="2481889" y="3720782"/>
                  <a:pt x="3117138" y="3603360"/>
                  <a:pt x="1269242" y="3589361"/>
                </a:cubicBezTo>
                <a:cubicBezTo>
                  <a:pt x="1255594" y="3584812"/>
                  <a:pt x="1242466" y="3578213"/>
                  <a:pt x="1228299" y="3575713"/>
                </a:cubicBezTo>
                <a:cubicBezTo>
                  <a:pt x="1164942" y="3564532"/>
                  <a:pt x="1037230" y="3548418"/>
                  <a:pt x="1037230" y="3548418"/>
                </a:cubicBezTo>
                <a:cubicBezTo>
                  <a:pt x="924220" y="3510748"/>
                  <a:pt x="979284" y="3537082"/>
                  <a:pt x="873457" y="3466531"/>
                </a:cubicBezTo>
                <a:lnTo>
                  <a:pt x="832514" y="3439236"/>
                </a:lnTo>
                <a:cubicBezTo>
                  <a:pt x="743769" y="3306121"/>
                  <a:pt x="886058" y="3509709"/>
                  <a:pt x="750627" y="3357349"/>
                </a:cubicBezTo>
                <a:cubicBezTo>
                  <a:pt x="728833" y="3332830"/>
                  <a:pt x="714233" y="3302758"/>
                  <a:pt x="696036" y="3275463"/>
                </a:cubicBezTo>
                <a:cubicBezTo>
                  <a:pt x="686937" y="3261815"/>
                  <a:pt x="684302" y="3239706"/>
                  <a:pt x="668741" y="3234519"/>
                </a:cubicBezTo>
                <a:lnTo>
                  <a:pt x="627797" y="3220872"/>
                </a:lnTo>
                <a:cubicBezTo>
                  <a:pt x="603775" y="3148806"/>
                  <a:pt x="622129" y="3191899"/>
                  <a:pt x="559558" y="3098042"/>
                </a:cubicBezTo>
                <a:lnTo>
                  <a:pt x="532263" y="3057099"/>
                </a:lnTo>
                <a:lnTo>
                  <a:pt x="504967" y="3016155"/>
                </a:lnTo>
                <a:cubicBezTo>
                  <a:pt x="500418" y="3002507"/>
                  <a:pt x="497754" y="2988079"/>
                  <a:pt x="491320" y="2975212"/>
                </a:cubicBezTo>
                <a:cubicBezTo>
                  <a:pt x="483985" y="2960541"/>
                  <a:pt x="473672" y="2947534"/>
                  <a:pt x="464024" y="2934269"/>
                </a:cubicBezTo>
                <a:cubicBezTo>
                  <a:pt x="380940" y="2820029"/>
                  <a:pt x="409901" y="2852850"/>
                  <a:pt x="341194" y="2784143"/>
                </a:cubicBezTo>
                <a:cubicBezTo>
                  <a:pt x="322997" y="2747749"/>
                  <a:pt x="309173" y="2708817"/>
                  <a:pt x="286603" y="2674961"/>
                </a:cubicBezTo>
                <a:cubicBezTo>
                  <a:pt x="222277" y="2578471"/>
                  <a:pt x="303005" y="2697924"/>
                  <a:pt x="218364" y="2579427"/>
                </a:cubicBezTo>
                <a:cubicBezTo>
                  <a:pt x="208830" y="2566080"/>
                  <a:pt x="198404" y="2553155"/>
                  <a:pt x="191069" y="2538484"/>
                </a:cubicBezTo>
                <a:cubicBezTo>
                  <a:pt x="184635" y="2525617"/>
                  <a:pt x="186408" y="2508774"/>
                  <a:pt x="177421" y="2497540"/>
                </a:cubicBezTo>
                <a:cubicBezTo>
                  <a:pt x="167175" y="2484732"/>
                  <a:pt x="150126" y="2479343"/>
                  <a:pt x="136478" y="2470245"/>
                </a:cubicBezTo>
                <a:cubicBezTo>
                  <a:pt x="129758" y="2429924"/>
                  <a:pt x="122756" y="2374488"/>
                  <a:pt x="109182" y="2333767"/>
                </a:cubicBezTo>
                <a:cubicBezTo>
                  <a:pt x="101435" y="2310526"/>
                  <a:pt x="90985" y="2288274"/>
                  <a:pt x="81887" y="2265528"/>
                </a:cubicBezTo>
                <a:cubicBezTo>
                  <a:pt x="77338" y="2238233"/>
                  <a:pt x="73666" y="2210776"/>
                  <a:pt x="68239" y="2183642"/>
                </a:cubicBezTo>
                <a:cubicBezTo>
                  <a:pt x="64560" y="2165249"/>
                  <a:pt x="57946" y="2147505"/>
                  <a:pt x="54591" y="2129051"/>
                </a:cubicBezTo>
                <a:cubicBezTo>
                  <a:pt x="48836" y="2097402"/>
                  <a:pt x="44933" y="2065436"/>
                  <a:pt x="40943" y="2033516"/>
                </a:cubicBezTo>
                <a:cubicBezTo>
                  <a:pt x="19698" y="1863556"/>
                  <a:pt x="31964" y="1934740"/>
                  <a:pt x="13648" y="1733266"/>
                </a:cubicBezTo>
                <a:cubicBezTo>
                  <a:pt x="9918" y="1692240"/>
                  <a:pt x="4549" y="1651379"/>
                  <a:pt x="0" y="1610436"/>
                </a:cubicBezTo>
                <a:cubicBezTo>
                  <a:pt x="4549" y="1478508"/>
                  <a:pt x="2375" y="1346175"/>
                  <a:pt x="13648" y="1214651"/>
                </a:cubicBezTo>
                <a:cubicBezTo>
                  <a:pt x="16105" y="1185984"/>
                  <a:pt x="24983" y="1156704"/>
                  <a:pt x="40943" y="1132764"/>
                </a:cubicBezTo>
                <a:lnTo>
                  <a:pt x="68239" y="1091821"/>
                </a:lnTo>
                <a:cubicBezTo>
                  <a:pt x="72788" y="1073624"/>
                  <a:pt x="77818" y="1055540"/>
                  <a:pt x="81887" y="1037230"/>
                </a:cubicBezTo>
                <a:cubicBezTo>
                  <a:pt x="86919" y="1014586"/>
                  <a:pt x="88200" y="990997"/>
                  <a:pt x="95535" y="968991"/>
                </a:cubicBezTo>
                <a:cubicBezTo>
                  <a:pt x="101969" y="949690"/>
                  <a:pt x="108444" y="928786"/>
                  <a:pt x="122830" y="914400"/>
                </a:cubicBezTo>
                <a:cubicBezTo>
                  <a:pt x="133002" y="904228"/>
                  <a:pt x="150125" y="905301"/>
                  <a:pt x="163773" y="900752"/>
                </a:cubicBezTo>
                <a:cubicBezTo>
                  <a:pt x="168322" y="882555"/>
                  <a:pt x="168115" y="862447"/>
                  <a:pt x="177421" y="846161"/>
                </a:cubicBezTo>
                <a:cubicBezTo>
                  <a:pt x="186997" y="829403"/>
                  <a:pt x="206008" y="820045"/>
                  <a:pt x="218364" y="805218"/>
                </a:cubicBezTo>
                <a:cubicBezTo>
                  <a:pt x="228865" y="792617"/>
                  <a:pt x="235159" y="776876"/>
                  <a:pt x="245660" y="764275"/>
                </a:cubicBezTo>
                <a:cubicBezTo>
                  <a:pt x="333230" y="659191"/>
                  <a:pt x="246128" y="784041"/>
                  <a:pt x="313899" y="682388"/>
                </a:cubicBezTo>
                <a:cubicBezTo>
                  <a:pt x="348200" y="579480"/>
                  <a:pt x="297941" y="702335"/>
                  <a:pt x="368490" y="614149"/>
                </a:cubicBezTo>
                <a:cubicBezTo>
                  <a:pt x="377477" y="602916"/>
                  <a:pt x="374158" y="585176"/>
                  <a:pt x="382138" y="573206"/>
                </a:cubicBezTo>
                <a:cubicBezTo>
                  <a:pt x="403154" y="541682"/>
                  <a:pt x="433813" y="525108"/>
                  <a:pt x="464024" y="504967"/>
                </a:cubicBezTo>
                <a:cubicBezTo>
                  <a:pt x="473123" y="486770"/>
                  <a:pt x="483306" y="469076"/>
                  <a:pt x="491320" y="450376"/>
                </a:cubicBezTo>
                <a:cubicBezTo>
                  <a:pt x="496987" y="437153"/>
                  <a:pt x="495980" y="420666"/>
                  <a:pt x="504967" y="409433"/>
                </a:cubicBezTo>
                <a:cubicBezTo>
                  <a:pt x="515214" y="396625"/>
                  <a:pt x="532263" y="391236"/>
                  <a:pt x="545911" y="382137"/>
                </a:cubicBezTo>
                <a:cubicBezTo>
                  <a:pt x="555009" y="368489"/>
                  <a:pt x="562705" y="353795"/>
                  <a:pt x="573206" y="341194"/>
                </a:cubicBezTo>
                <a:cubicBezTo>
                  <a:pt x="585562" y="326367"/>
                  <a:pt x="604776" y="317123"/>
                  <a:pt x="614149" y="300251"/>
                </a:cubicBezTo>
                <a:cubicBezTo>
                  <a:pt x="628122" y="275100"/>
                  <a:pt x="617505" y="234324"/>
                  <a:pt x="641445" y="218364"/>
                </a:cubicBezTo>
                <a:lnTo>
                  <a:pt x="764275" y="136478"/>
                </a:lnTo>
                <a:cubicBezTo>
                  <a:pt x="881607" y="58256"/>
                  <a:pt x="733158" y="152035"/>
                  <a:pt x="846161" y="95534"/>
                </a:cubicBezTo>
                <a:cubicBezTo>
                  <a:pt x="860832" y="88199"/>
                  <a:pt x="872434" y="75574"/>
                  <a:pt x="887105" y="68239"/>
                </a:cubicBezTo>
                <a:cubicBezTo>
                  <a:pt x="899972" y="61805"/>
                  <a:pt x="928048" y="54591"/>
                  <a:pt x="928048" y="54591"/>
                </a:cubicBezTo>
                <a:lnTo>
                  <a:pt x="1201003" y="13648"/>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oelichting met afgeronde rechthoek 8"/>
          <p:cNvSpPr/>
          <p:nvPr/>
        </p:nvSpPr>
        <p:spPr>
          <a:xfrm rot="871167">
            <a:off x="7524815" y="874268"/>
            <a:ext cx="1423566" cy="1194147"/>
          </a:xfrm>
          <a:prstGeom prst="wedgeRoundRect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2"/>
                </a:solidFill>
              </a:rPr>
              <a:t>Hier gaan we het over hebben in tijdvak 3</a:t>
            </a:r>
            <a:endParaRPr lang="nl-NL" sz="16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blinds(horizontal)">
                                      <p:cBhvr>
                                        <p:cTn id="19" dur="5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028"/>
                                        </p:tgtEl>
                                        <p:attrNameLst>
                                          <p:attrName>style.visibility</p:attrName>
                                        </p:attrNameLst>
                                      </p:cBhvr>
                                      <p:to>
                                        <p:strVal val="visible"/>
                                      </p:to>
                                    </p:set>
                                    <p:animEffect transition="in" filter="blinds(horizontal)">
                                      <p:cBhvr>
                                        <p:cTn id="24" dur="500"/>
                                        <p:tgtEl>
                                          <p:spTgt spid="1028"/>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030"/>
                                        </p:tgtEl>
                                        <p:attrNameLst>
                                          <p:attrName>style.visibility</p:attrName>
                                        </p:attrNameLst>
                                      </p:cBhvr>
                                      <p:to>
                                        <p:strVal val="visible"/>
                                      </p:to>
                                    </p:set>
                                    <p:animEffect transition="in" filter="dissolve">
                                      <p:cBhvr>
                                        <p:cTn id="35" dur="500"/>
                                        <p:tgtEl>
                                          <p:spTgt spid="103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nl-NL" b="1" u="sng" dirty="0" smtClean="0"/>
              <a:t>Romeinse tijd in West-Europa</a:t>
            </a:r>
            <a:br>
              <a:rPr lang="nl-NL" b="1" u="sng" dirty="0" smtClean="0"/>
            </a:br>
            <a:endParaRPr lang="nl-NL" b="1" u="sng" dirty="0"/>
          </a:p>
        </p:txBody>
      </p:sp>
      <p:sp>
        <p:nvSpPr>
          <p:cNvPr id="8" name="Tijdelijke aanduiding voor inhoud 7"/>
          <p:cNvSpPr>
            <a:spLocks noGrp="1"/>
          </p:cNvSpPr>
          <p:nvPr>
            <p:ph idx="1"/>
          </p:nvPr>
        </p:nvSpPr>
        <p:spPr/>
        <p:txBody>
          <a:bodyPr/>
          <a:lstStyle/>
          <a:p>
            <a:pPr>
              <a:buNone/>
            </a:pPr>
            <a:r>
              <a:rPr lang="nl-NL" dirty="0" smtClean="0"/>
              <a:t>Begin van de jaartelling tot +/- 500 n C. </a:t>
            </a:r>
          </a:p>
          <a:p>
            <a:pPr>
              <a:buNone/>
            </a:pPr>
            <a:endParaRPr lang="nl-NL" dirty="0" smtClean="0"/>
          </a:p>
          <a:p>
            <a:pPr>
              <a:buNone/>
            </a:pPr>
            <a:r>
              <a:rPr lang="nl-NL" dirty="0" smtClean="0"/>
              <a:t>Agrarisch – (urbane) samenleving </a:t>
            </a:r>
          </a:p>
          <a:p>
            <a:pPr>
              <a:buNone/>
            </a:pPr>
            <a:endParaRPr lang="nl-NL" dirty="0"/>
          </a:p>
          <a:p>
            <a:pPr>
              <a:buNone/>
            </a:pPr>
            <a:r>
              <a:rPr lang="nl-NL" dirty="0" smtClean="0"/>
              <a:t>landbouw    Steden </a:t>
            </a:r>
            <a:r>
              <a:rPr lang="nl-NL" dirty="0" smtClean="0">
                <a:sym typeface="Wingdings" panose="05000000000000000000" pitchFamily="2" charset="2"/>
              </a:rPr>
              <a:t></a:t>
            </a:r>
            <a:r>
              <a:rPr lang="nl-NL" dirty="0" smtClean="0"/>
              <a:t>- centra van politiek</a:t>
            </a:r>
          </a:p>
          <a:p>
            <a:pPr>
              <a:buNone/>
            </a:pPr>
            <a:r>
              <a:rPr lang="nl-NL" dirty="0"/>
              <a:t>	</a:t>
            </a:r>
            <a:r>
              <a:rPr lang="nl-NL" dirty="0" smtClean="0"/>
              <a:t>				- centra van economie</a:t>
            </a:r>
          </a:p>
          <a:p>
            <a:pPr>
              <a:buNone/>
            </a:pPr>
            <a:r>
              <a:rPr lang="nl-NL" dirty="0"/>
              <a:t>	</a:t>
            </a:r>
            <a:r>
              <a:rPr lang="nl-NL" dirty="0" smtClean="0"/>
              <a:t>				- centra van cultuur</a:t>
            </a:r>
            <a:endParaRPr lang="nl-NL" dirty="0"/>
          </a:p>
        </p:txBody>
      </p:sp>
      <p:cxnSp>
        <p:nvCxnSpPr>
          <p:cNvPr id="10" name="Rechte verbindingslijn met pijl 9"/>
          <p:cNvCxnSpPr/>
          <p:nvPr/>
        </p:nvCxnSpPr>
        <p:spPr>
          <a:xfrm>
            <a:off x="3203848" y="3356992"/>
            <a:ext cx="0"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Rechte verbindingslijn met pijl 4"/>
          <p:cNvCxnSpPr/>
          <p:nvPr/>
        </p:nvCxnSpPr>
        <p:spPr>
          <a:xfrm>
            <a:off x="1259632" y="3356992"/>
            <a:ext cx="0"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Romeinse tijd </a:t>
            </a:r>
            <a:r>
              <a:rPr lang="nl-NL" b="1" u="sng" dirty="0" smtClean="0">
                <a:sym typeface="Wingdings" pitchFamily="2" charset="2"/>
              </a:rPr>
              <a:t> middeleeuwen</a:t>
            </a:r>
            <a:endParaRPr lang="nl-NL" b="1" u="sng" dirty="0"/>
          </a:p>
        </p:txBody>
      </p:sp>
      <p:sp>
        <p:nvSpPr>
          <p:cNvPr id="3" name="Tijdelijke aanduiding voor inhoud 2"/>
          <p:cNvSpPr>
            <a:spLocks noGrp="1"/>
          </p:cNvSpPr>
          <p:nvPr>
            <p:ph idx="1"/>
          </p:nvPr>
        </p:nvSpPr>
        <p:spPr/>
        <p:txBody>
          <a:bodyPr>
            <a:normAutofit/>
          </a:bodyPr>
          <a:lstStyle/>
          <a:p>
            <a:pPr>
              <a:buNone/>
            </a:pPr>
            <a:r>
              <a:rPr lang="nl-NL" dirty="0" smtClean="0"/>
              <a:t>± 400  / 500 n C. </a:t>
            </a:r>
          </a:p>
          <a:p>
            <a:pPr>
              <a:buNone/>
            </a:pPr>
            <a:endParaRPr lang="nl-NL" dirty="0"/>
          </a:p>
          <a:p>
            <a:pPr>
              <a:buNone/>
            </a:pPr>
            <a:r>
              <a:rPr lang="nl-NL" sz="2800" dirty="0" smtClean="0"/>
              <a:t>Verval van Romeins gezag </a:t>
            </a:r>
            <a:r>
              <a:rPr lang="nl-NL" sz="2800" dirty="0" smtClean="0">
                <a:sym typeface="Wingdings" pitchFamily="2" charset="2"/>
              </a:rPr>
              <a:t> verval van steden 					    als centra </a:t>
            </a:r>
            <a:r>
              <a:rPr lang="nl-NL" sz="2800" dirty="0" smtClean="0">
                <a:sym typeface="Wingdings" pitchFamily="2" charset="2"/>
              </a:rPr>
              <a:t>van beschaving 				</a:t>
            </a:r>
            <a:r>
              <a:rPr lang="nl-NL" sz="2800" dirty="0">
                <a:sym typeface="Wingdings" pitchFamily="2" charset="2"/>
              </a:rPr>
              <a:t> </a:t>
            </a:r>
            <a:r>
              <a:rPr lang="nl-NL" sz="2800" dirty="0" smtClean="0">
                <a:sym typeface="Wingdings" pitchFamily="2" charset="2"/>
              </a:rPr>
              <a:t>  </a:t>
            </a:r>
            <a:r>
              <a:rPr lang="nl-NL" sz="2800" dirty="0" smtClean="0">
                <a:sym typeface="Wingdings" pitchFamily="2" charset="2"/>
              </a:rPr>
              <a:t>en vooruitgang  </a:t>
            </a:r>
            <a:r>
              <a:rPr lang="nl-NL" sz="2800" dirty="0" smtClean="0">
                <a:sym typeface="Wingdings" panose="05000000000000000000" pitchFamily="2" charset="2"/>
              </a:rPr>
              <a:t>ontstaan          		</a:t>
            </a:r>
            <a:r>
              <a:rPr lang="nl-NL" sz="2800" dirty="0">
                <a:sym typeface="Wingdings" panose="05000000000000000000" pitchFamily="2" charset="2"/>
              </a:rPr>
              <a:t>	</a:t>
            </a:r>
            <a:r>
              <a:rPr lang="nl-NL" sz="2800" dirty="0" smtClean="0">
                <a:sym typeface="Wingdings" panose="05000000000000000000" pitchFamily="2" charset="2"/>
              </a:rPr>
              <a:t>	   agrarische 	samenleving	</a:t>
            </a:r>
            <a:r>
              <a:rPr lang="nl-NL" dirty="0" smtClean="0">
                <a:sym typeface="Wingdings" panose="05000000000000000000" pitchFamily="2" charset="2"/>
              </a:rPr>
              <a:t>	</a:t>
            </a:r>
            <a:endParaRPr lang="nl-NL" dirty="0"/>
          </a:p>
        </p:txBody>
      </p:sp>
      <p:sp>
        <p:nvSpPr>
          <p:cNvPr id="4" name="Toelichting met afgeronde rechthoek 3"/>
          <p:cNvSpPr/>
          <p:nvPr/>
        </p:nvSpPr>
        <p:spPr>
          <a:xfrm>
            <a:off x="429262" y="3645024"/>
            <a:ext cx="3672408" cy="1368152"/>
          </a:xfrm>
          <a:prstGeom prst="wedgeRoundRectCallout">
            <a:avLst>
              <a:gd name="adj1" fmla="val -1018"/>
              <a:gd name="adj2" fmla="val -6830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Waarom? </a:t>
            </a:r>
            <a:r>
              <a:rPr lang="nl-NL" dirty="0" smtClean="0"/>
              <a:t>Zie hoofdstuk 2 paragraaf 4 ‘de </a:t>
            </a:r>
            <a:r>
              <a:rPr lang="nl-NL" dirty="0" smtClean="0"/>
              <a:t>tijd van Grieken en Romeinen’</a:t>
            </a:r>
          </a:p>
          <a:p>
            <a:pPr algn="ctr"/>
            <a:endParaRPr lang="nl-NL" dirty="0"/>
          </a:p>
          <a:p>
            <a:pPr algn="ctr"/>
            <a:r>
              <a:rPr lang="nl-NL" dirty="0" smtClean="0"/>
              <a:t>De val van het Romeinse rijk….</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Vroege Middeleeuwen </a:t>
            </a:r>
            <a:endParaRPr lang="nl-NL" b="1" u="sng" dirty="0"/>
          </a:p>
        </p:txBody>
      </p:sp>
      <p:sp>
        <p:nvSpPr>
          <p:cNvPr id="3" name="Tijdelijke aanduiding voor inhoud 2"/>
          <p:cNvSpPr>
            <a:spLocks noGrp="1"/>
          </p:cNvSpPr>
          <p:nvPr>
            <p:ph idx="1"/>
          </p:nvPr>
        </p:nvSpPr>
        <p:spPr/>
        <p:txBody>
          <a:bodyPr>
            <a:normAutofit fontScale="85000" lnSpcReduction="20000"/>
          </a:bodyPr>
          <a:lstStyle/>
          <a:p>
            <a:pPr>
              <a:buNone/>
            </a:pPr>
            <a:r>
              <a:rPr lang="nl-NL" b="1" u="sng" dirty="0" smtClean="0"/>
              <a:t>± 500 – 1000 n Chr. </a:t>
            </a:r>
          </a:p>
          <a:p>
            <a:pPr>
              <a:buNone/>
            </a:pPr>
            <a:endParaRPr lang="nl-NL" b="1" u="sng" dirty="0"/>
          </a:p>
          <a:p>
            <a:pPr>
              <a:buNone/>
            </a:pPr>
            <a:r>
              <a:rPr lang="nl-NL" dirty="0" smtClean="0"/>
              <a:t>	Plunderen / verkrachting / strooptochten / oorlogen / misoogsten / honger / armoede…</a:t>
            </a:r>
          </a:p>
          <a:p>
            <a:pPr>
              <a:buNone/>
            </a:pPr>
            <a:endParaRPr lang="nl-NL" dirty="0"/>
          </a:p>
          <a:p>
            <a:pPr>
              <a:buNone/>
            </a:pPr>
            <a:r>
              <a:rPr lang="nl-NL" dirty="0" smtClean="0"/>
              <a:t>	kortom voor een ‘gewoon’ mens geen fijne maatschappij om te leven. </a:t>
            </a:r>
          </a:p>
          <a:p>
            <a:pPr>
              <a:buNone/>
            </a:pPr>
            <a:endParaRPr lang="nl-NL" dirty="0"/>
          </a:p>
          <a:p>
            <a:pPr>
              <a:buNone/>
            </a:pPr>
            <a:r>
              <a:rPr lang="nl-NL" dirty="0" smtClean="0">
                <a:sym typeface="Wingdings" panose="05000000000000000000" pitchFamily="2" charset="2"/>
              </a:rPr>
              <a:t> ‘gewoon mens’  machtige heer in de buurt en vraagt om bescherming  krijgt bescherming in ruil voor herendiensten, trouw en voedsel = </a:t>
            </a:r>
            <a:r>
              <a:rPr lang="nl-NL" dirty="0" err="1" smtClean="0">
                <a:sym typeface="Wingdings" panose="05000000000000000000" pitchFamily="2" charset="2"/>
              </a:rPr>
              <a:t>hofstelsel</a:t>
            </a:r>
            <a:endParaRPr lang="nl-NL" dirty="0" smtClean="0"/>
          </a:p>
        </p:txBody>
      </p:sp>
      <p:sp>
        <p:nvSpPr>
          <p:cNvPr id="6" name="Rechteraccolade 5"/>
          <p:cNvSpPr/>
          <p:nvPr/>
        </p:nvSpPr>
        <p:spPr>
          <a:xfrm rot="5400000">
            <a:off x="4033288" y="2349476"/>
            <a:ext cx="648072" cy="71807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 name="Tekstvak 6"/>
          <p:cNvSpPr txBox="1"/>
          <p:nvPr/>
        </p:nvSpPr>
        <p:spPr>
          <a:xfrm>
            <a:off x="2627784" y="6263903"/>
            <a:ext cx="3384376" cy="369332"/>
          </a:xfrm>
          <a:prstGeom prst="rect">
            <a:avLst/>
          </a:prstGeom>
          <a:noFill/>
        </p:spPr>
        <p:txBody>
          <a:bodyPr wrap="square" rtlCol="0">
            <a:spAutoFit/>
          </a:bodyPr>
          <a:lstStyle/>
          <a:p>
            <a:r>
              <a:rPr lang="nl-NL" dirty="0" smtClean="0"/>
              <a:t>Nieuwe sociale relaties = standen</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u="sng" dirty="0" smtClean="0"/>
              <a:t>Grootgrondbezitter en horigen </a:t>
            </a:r>
            <a:br>
              <a:rPr lang="nl-NL" b="1" u="sng" dirty="0" smtClean="0"/>
            </a:br>
            <a:r>
              <a:rPr lang="nl-NL" b="1" u="sng" dirty="0" smtClean="0"/>
              <a:t>relatie van </a:t>
            </a:r>
            <a:r>
              <a:rPr lang="nl-NL" b="1" u="sng" dirty="0" smtClean="0">
                <a:solidFill>
                  <a:srgbClr val="FF0000"/>
                </a:solidFill>
              </a:rPr>
              <a:t>rechten</a:t>
            </a:r>
            <a:r>
              <a:rPr lang="nl-NL" b="1" u="sng" dirty="0" smtClean="0"/>
              <a:t> en </a:t>
            </a:r>
            <a:r>
              <a:rPr lang="nl-NL" b="1" u="sng" dirty="0" smtClean="0">
                <a:solidFill>
                  <a:srgbClr val="FF0000"/>
                </a:solidFill>
              </a:rPr>
              <a:t>plichten</a:t>
            </a:r>
            <a:endParaRPr lang="nl-NL" b="1" u="sng" dirty="0">
              <a:solidFill>
                <a:srgbClr val="FF0000"/>
              </a:solidFill>
            </a:endParaRPr>
          </a:p>
        </p:txBody>
      </p:sp>
      <p:sp>
        <p:nvSpPr>
          <p:cNvPr id="3" name="Tijdelijke aanduiding voor inhoud 2"/>
          <p:cNvSpPr>
            <a:spLocks noGrp="1"/>
          </p:cNvSpPr>
          <p:nvPr>
            <p:ph sz="half" idx="1"/>
          </p:nvPr>
        </p:nvSpPr>
        <p:spPr/>
        <p:txBody>
          <a:bodyPr/>
          <a:lstStyle/>
          <a:p>
            <a:pPr>
              <a:buNone/>
            </a:pPr>
            <a:r>
              <a:rPr lang="nl-NL" b="1" dirty="0" smtClean="0"/>
              <a:t>Horigen</a:t>
            </a:r>
          </a:p>
          <a:p>
            <a:pPr>
              <a:buNone/>
            </a:pPr>
            <a:endParaRPr lang="nl-NL" dirty="0"/>
          </a:p>
          <a:p>
            <a:pPr>
              <a:buNone/>
            </a:pPr>
            <a:r>
              <a:rPr lang="nl-NL" dirty="0" smtClean="0"/>
              <a:t>	</a:t>
            </a:r>
            <a:r>
              <a:rPr lang="nl-NL" b="1" dirty="0" smtClean="0">
                <a:solidFill>
                  <a:srgbClr val="FF0000"/>
                </a:solidFill>
              </a:rPr>
              <a:t>Plicht</a:t>
            </a:r>
            <a:r>
              <a:rPr lang="nl-NL" dirty="0" smtClean="0"/>
              <a:t> om te werken en goederen af te staan</a:t>
            </a:r>
          </a:p>
          <a:p>
            <a:pPr>
              <a:buNone/>
            </a:pPr>
            <a:r>
              <a:rPr lang="nl-NL" dirty="0" smtClean="0"/>
              <a:t>	</a:t>
            </a:r>
            <a:r>
              <a:rPr lang="nl-NL" b="1" dirty="0" smtClean="0">
                <a:solidFill>
                  <a:srgbClr val="FF0000"/>
                </a:solidFill>
              </a:rPr>
              <a:t>Recht</a:t>
            </a:r>
            <a:r>
              <a:rPr lang="nl-NL" dirty="0" smtClean="0"/>
              <a:t> op bescherming</a:t>
            </a:r>
          </a:p>
        </p:txBody>
      </p:sp>
      <p:sp>
        <p:nvSpPr>
          <p:cNvPr id="4" name="Tijdelijke aanduiding voor inhoud 3"/>
          <p:cNvSpPr>
            <a:spLocks noGrp="1"/>
          </p:cNvSpPr>
          <p:nvPr>
            <p:ph sz="half" idx="2"/>
          </p:nvPr>
        </p:nvSpPr>
        <p:spPr>
          <a:xfrm>
            <a:off x="4427984" y="1600200"/>
            <a:ext cx="4258816" cy="4525963"/>
          </a:xfrm>
        </p:spPr>
        <p:txBody>
          <a:bodyPr/>
          <a:lstStyle/>
          <a:p>
            <a:pPr>
              <a:buNone/>
            </a:pPr>
            <a:r>
              <a:rPr lang="nl-NL" b="1" dirty="0" smtClean="0"/>
              <a:t>Grootgrondbezitter (heer)</a:t>
            </a:r>
          </a:p>
          <a:p>
            <a:pPr>
              <a:buNone/>
            </a:pPr>
            <a:endParaRPr lang="nl-NL" dirty="0"/>
          </a:p>
          <a:p>
            <a:pPr>
              <a:buNone/>
            </a:pPr>
            <a:r>
              <a:rPr lang="nl-NL" dirty="0" smtClean="0"/>
              <a:t>	</a:t>
            </a:r>
            <a:r>
              <a:rPr lang="nl-NL" b="1" dirty="0" smtClean="0">
                <a:solidFill>
                  <a:srgbClr val="FF0000"/>
                </a:solidFill>
              </a:rPr>
              <a:t>Plicht</a:t>
            </a:r>
            <a:r>
              <a:rPr lang="nl-NL" dirty="0" smtClean="0"/>
              <a:t> om bescherming te geven</a:t>
            </a:r>
          </a:p>
          <a:p>
            <a:pPr>
              <a:buNone/>
            </a:pPr>
            <a:r>
              <a:rPr lang="nl-NL" dirty="0" smtClean="0"/>
              <a:t>	</a:t>
            </a:r>
            <a:r>
              <a:rPr lang="nl-NL" b="1" dirty="0" smtClean="0">
                <a:solidFill>
                  <a:srgbClr val="FF0000"/>
                </a:solidFill>
              </a:rPr>
              <a:t>Recht </a:t>
            </a:r>
            <a:r>
              <a:rPr lang="nl-NL" dirty="0" smtClean="0"/>
              <a:t>op werk en goederen</a:t>
            </a:r>
            <a:endParaRPr lang="nl-NL" dirty="0"/>
          </a:p>
        </p:txBody>
      </p:sp>
      <p:sp>
        <p:nvSpPr>
          <p:cNvPr id="5" name="Tekstvak 4"/>
          <p:cNvSpPr txBox="1"/>
          <p:nvPr/>
        </p:nvSpPr>
        <p:spPr>
          <a:xfrm>
            <a:off x="1799692" y="4941168"/>
            <a:ext cx="5544616" cy="1754326"/>
          </a:xfrm>
          <a:prstGeom prst="rect">
            <a:avLst/>
          </a:prstGeom>
          <a:noFill/>
        </p:spPr>
        <p:txBody>
          <a:bodyPr wrap="square" rtlCol="0">
            <a:spAutoFit/>
          </a:bodyPr>
          <a:lstStyle/>
          <a:p>
            <a:r>
              <a:rPr lang="nl-NL" dirty="0" smtClean="0"/>
              <a:t>Daarnaast was de samenleving in verregaande mate </a:t>
            </a:r>
            <a:r>
              <a:rPr lang="nl-NL" b="1" u="sng" dirty="0" smtClean="0"/>
              <a:t>GEMILITARISEERD</a:t>
            </a:r>
            <a:r>
              <a:rPr lang="nl-NL" dirty="0" smtClean="0"/>
              <a:t>: voornaamste taak van heren was bescherming + gebiedsuitbreiding</a:t>
            </a:r>
          </a:p>
          <a:p>
            <a:endParaRPr lang="nl-NL" dirty="0"/>
          </a:p>
          <a:p>
            <a:r>
              <a:rPr lang="nl-NL" dirty="0" smtClean="0"/>
              <a:t>Vrije boeren en vrienden van de heer (aristocraten) hadden een rol in oorlogsvoering</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Heer en horigen leven op een </a:t>
            </a:r>
            <a:r>
              <a:rPr lang="nl-NL" sz="3200" b="1" u="sng" dirty="0" smtClean="0"/>
              <a:t>domein </a:t>
            </a:r>
            <a:r>
              <a:rPr lang="nl-NL" sz="3200" dirty="0" smtClean="0"/>
              <a:t>(landgoed)</a:t>
            </a:r>
            <a:r>
              <a:rPr lang="nl-NL" sz="3200" dirty="0"/>
              <a:t> </a:t>
            </a:r>
            <a:r>
              <a:rPr lang="nl-NL" sz="3200" b="1" dirty="0" smtClean="0"/>
              <a:t>= hofstelsel / domaniaal stelsel</a:t>
            </a:r>
            <a:endParaRPr lang="nl-NL" sz="3200" b="1" u="sng" dirty="0"/>
          </a:p>
        </p:txBody>
      </p:sp>
      <p:sp>
        <p:nvSpPr>
          <p:cNvPr id="3" name="Tijdelijke aanduiding voor inhoud 2"/>
          <p:cNvSpPr>
            <a:spLocks noGrp="1"/>
          </p:cNvSpPr>
          <p:nvPr>
            <p:ph sz="half" idx="1"/>
          </p:nvPr>
        </p:nvSpPr>
        <p:spPr/>
        <p:txBody>
          <a:bodyPr/>
          <a:lstStyle/>
          <a:p>
            <a:pPr>
              <a:buNone/>
            </a:pPr>
            <a:r>
              <a:rPr lang="nl-NL" b="1" dirty="0" smtClean="0"/>
              <a:t>1</a:t>
            </a:r>
            <a:r>
              <a:rPr lang="nl-NL" b="1" baseline="30000" dirty="0" smtClean="0"/>
              <a:t>e</a:t>
            </a:r>
            <a:r>
              <a:rPr lang="nl-NL" b="1" dirty="0" smtClean="0"/>
              <a:t> deel ‘Vroonland’</a:t>
            </a:r>
          </a:p>
          <a:p>
            <a:pPr>
              <a:buNone/>
            </a:pPr>
            <a:endParaRPr lang="nl-NL" dirty="0"/>
          </a:p>
          <a:p>
            <a:pPr>
              <a:buNone/>
            </a:pPr>
            <a:r>
              <a:rPr lang="nl-NL" dirty="0" smtClean="0"/>
              <a:t>Land van de heer</a:t>
            </a:r>
            <a:endParaRPr lang="nl-NL" dirty="0"/>
          </a:p>
        </p:txBody>
      </p:sp>
      <p:sp>
        <p:nvSpPr>
          <p:cNvPr id="4" name="Tijdelijke aanduiding voor inhoud 3"/>
          <p:cNvSpPr>
            <a:spLocks noGrp="1"/>
          </p:cNvSpPr>
          <p:nvPr>
            <p:ph sz="half" idx="2"/>
          </p:nvPr>
        </p:nvSpPr>
        <p:spPr/>
        <p:txBody>
          <a:bodyPr/>
          <a:lstStyle/>
          <a:p>
            <a:pPr>
              <a:buNone/>
            </a:pPr>
            <a:r>
              <a:rPr lang="nl-NL" b="1" dirty="0" smtClean="0"/>
              <a:t>2</a:t>
            </a:r>
            <a:r>
              <a:rPr lang="nl-NL" b="1" baseline="30000" dirty="0" smtClean="0"/>
              <a:t>e</a:t>
            </a:r>
            <a:r>
              <a:rPr lang="nl-NL" b="1" dirty="0" smtClean="0"/>
              <a:t> deel ‘Hoevenland’</a:t>
            </a:r>
          </a:p>
          <a:p>
            <a:pPr>
              <a:buNone/>
            </a:pPr>
            <a:endParaRPr lang="nl-NL" dirty="0"/>
          </a:p>
          <a:p>
            <a:pPr>
              <a:buNone/>
            </a:pPr>
            <a:r>
              <a:rPr lang="nl-NL" dirty="0" smtClean="0"/>
              <a:t>Land van de horigen</a:t>
            </a:r>
            <a:endParaRPr lang="nl-NL" dirty="0"/>
          </a:p>
        </p:txBody>
      </p:sp>
      <p:pic>
        <p:nvPicPr>
          <p:cNvPr id="17410" name="Picture 2" descr="http://blikopdewereld.nl/Ontwikkeling/images/stories/svkl1h6/boeren%20sv%20deel%201%20hfst%206.jpg"/>
          <p:cNvPicPr>
            <a:picLocks noChangeAspect="1" noChangeArrowheads="1"/>
          </p:cNvPicPr>
          <p:nvPr/>
        </p:nvPicPr>
        <p:blipFill>
          <a:blip r:embed="rId2" cstate="print"/>
          <a:srcRect/>
          <a:stretch>
            <a:fillRect/>
          </a:stretch>
        </p:blipFill>
        <p:spPr bwMode="auto">
          <a:xfrm>
            <a:off x="4644008" y="3304840"/>
            <a:ext cx="3585617" cy="3347828"/>
          </a:xfrm>
          <a:prstGeom prst="rect">
            <a:avLst/>
          </a:prstGeom>
          <a:noFill/>
        </p:spPr>
      </p:pic>
      <p:pic>
        <p:nvPicPr>
          <p:cNvPr id="17412" name="Picture 4" descr="http://www.dbnl.org/tekst/prev002prin01_01/prev002prin01ill426.gif"/>
          <p:cNvPicPr>
            <a:picLocks noChangeAspect="1" noChangeArrowheads="1"/>
          </p:cNvPicPr>
          <p:nvPr/>
        </p:nvPicPr>
        <p:blipFill>
          <a:blip r:embed="rId3" cstate="print"/>
          <a:srcRect/>
          <a:stretch>
            <a:fillRect/>
          </a:stretch>
        </p:blipFill>
        <p:spPr bwMode="auto">
          <a:xfrm>
            <a:off x="539552" y="3140968"/>
            <a:ext cx="3233936" cy="3468397"/>
          </a:xfrm>
          <a:prstGeom prst="rect">
            <a:avLst/>
          </a:prstGeom>
          <a:noFill/>
        </p:spPr>
      </p:pic>
      <p:sp>
        <p:nvSpPr>
          <p:cNvPr id="8" name="Rechthoek 7"/>
          <p:cNvSpPr/>
          <p:nvPr/>
        </p:nvSpPr>
        <p:spPr>
          <a:xfrm>
            <a:off x="2555776" y="3284984"/>
            <a:ext cx="381642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Ieder domein is een wereld op zich: werken </a:t>
            </a:r>
            <a:r>
              <a:rPr lang="nl-NL" b="1" u="sng" dirty="0" smtClean="0"/>
              <a:t>autarkisch </a:t>
            </a:r>
            <a:endParaRPr lang="nl-NL"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424</Words>
  <Application>Microsoft Office PowerPoint</Application>
  <PresentationFormat>Diavoorstelling (4:3)</PresentationFormat>
  <Paragraphs>81</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Wingdings</vt:lpstr>
      <vt:lpstr>Office-thema</vt:lpstr>
      <vt:lpstr>Hoofdstuk 3 De tijd van monniken en ridders</vt:lpstr>
      <vt:lpstr>Kenmerkend aspect: </vt:lpstr>
      <vt:lpstr>Vooruitgang en achteruitgang 500 - 1000</vt:lpstr>
      <vt:lpstr>Vooruitgang en achteruitgang 500 - 1000</vt:lpstr>
      <vt:lpstr>Romeinse tijd in West-Europa </vt:lpstr>
      <vt:lpstr>Romeinse tijd  middeleeuwen</vt:lpstr>
      <vt:lpstr>Vroege Middeleeuwen </vt:lpstr>
      <vt:lpstr>Grootgrondbezitter en horigen  relatie van rechten en plichten</vt:lpstr>
      <vt:lpstr>Heer en horigen leven op een domein (landgoed) = hofstelsel / domaniaal stelsel</vt:lpstr>
      <vt:lpstr>En het derde deel: ‘woeste gronden’</vt:lpstr>
      <vt:lpstr>Examenvraag</vt:lpstr>
      <vt:lpstr>Antwoord examenvraag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 4</dc:title>
  <dc:creator>Kristel Biemans</dc:creator>
  <cp:lastModifiedBy>Biemans, KJA (Kristel)</cp:lastModifiedBy>
  <cp:revision>9</cp:revision>
  <dcterms:created xsi:type="dcterms:W3CDTF">2013-01-14T08:33:54Z</dcterms:created>
  <dcterms:modified xsi:type="dcterms:W3CDTF">2016-04-28T07:36:29Z</dcterms:modified>
</cp:coreProperties>
</file>